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80" r:id="rId2"/>
    <p:sldMasterId id="2147483657" r:id="rId3"/>
  </p:sldMasterIdLst>
  <p:notesMasterIdLst>
    <p:notesMasterId r:id="rId63"/>
  </p:notesMasterIdLst>
  <p:handoutMasterIdLst>
    <p:handoutMasterId r:id="rId64"/>
  </p:handoutMasterIdLst>
  <p:sldIdLst>
    <p:sldId id="256" r:id="rId4"/>
    <p:sldId id="258" r:id="rId5"/>
    <p:sldId id="294" r:id="rId6"/>
    <p:sldId id="306" r:id="rId7"/>
    <p:sldId id="307" r:id="rId8"/>
    <p:sldId id="295" r:id="rId9"/>
    <p:sldId id="296" r:id="rId10"/>
    <p:sldId id="297" r:id="rId11"/>
    <p:sldId id="298" r:id="rId12"/>
    <p:sldId id="300" r:id="rId13"/>
    <p:sldId id="301" r:id="rId14"/>
    <p:sldId id="302"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6" r:id="rId29"/>
    <p:sldId id="272" r:id="rId30"/>
    <p:sldId id="273" r:id="rId31"/>
    <p:sldId id="274" r:id="rId32"/>
    <p:sldId id="275" r:id="rId33"/>
    <p:sldId id="277" r:id="rId34"/>
    <p:sldId id="278" r:id="rId35"/>
    <p:sldId id="283" r:id="rId36"/>
    <p:sldId id="279" r:id="rId37"/>
    <p:sldId id="280" r:id="rId38"/>
    <p:sldId id="281" r:id="rId39"/>
    <p:sldId id="284" r:id="rId40"/>
    <p:sldId id="287" r:id="rId41"/>
    <p:sldId id="308" r:id="rId42"/>
    <p:sldId id="311" r:id="rId43"/>
    <p:sldId id="312" r:id="rId44"/>
    <p:sldId id="313" r:id="rId45"/>
    <p:sldId id="309" r:id="rId46"/>
    <p:sldId id="310" r:id="rId47"/>
    <p:sldId id="285" r:id="rId48"/>
    <p:sldId id="314" r:id="rId49"/>
    <p:sldId id="305" r:id="rId50"/>
    <p:sldId id="286" r:id="rId51"/>
    <p:sldId id="316" r:id="rId52"/>
    <p:sldId id="282" r:id="rId53"/>
    <p:sldId id="288" r:id="rId54"/>
    <p:sldId id="289" r:id="rId55"/>
    <p:sldId id="291" r:id="rId56"/>
    <p:sldId id="292" r:id="rId57"/>
    <p:sldId id="290" r:id="rId58"/>
    <p:sldId id="293" r:id="rId59"/>
    <p:sldId id="303" r:id="rId60"/>
    <p:sldId id="304" r:id="rId61"/>
    <p:sldId id="315" r:id="rId6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3399"/>
    <a:srgbClr val="3366FF"/>
    <a:srgbClr val="CC6600"/>
    <a:srgbClr val="BBA4FA"/>
    <a:srgbClr val="000099"/>
    <a:srgbClr val="FF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2088" autoAdjust="0"/>
    <p:restoredTop sz="92321" autoAdjust="0"/>
  </p:normalViewPr>
  <p:slideViewPr>
    <p:cSldViewPr>
      <p:cViewPr>
        <p:scale>
          <a:sx n="75" d="100"/>
          <a:sy n="75" d="100"/>
        </p:scale>
        <p:origin x="-420" y="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578" y="-78"/>
      </p:cViewPr>
      <p:guideLst>
        <p:guide orient="horz" pos="2928"/>
        <p:guide pos="2207"/>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viewProps" Target="viewProp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handoutMaster" Target="handoutMasters/handoutMaster1.xml"/><Relationship Id="rId8" Type="http://schemas.openxmlformats.org/officeDocument/2006/relationships/slide" Target="slides/slide5.xml"/><Relationship Id="rId51" Type="http://schemas.openxmlformats.org/officeDocument/2006/relationships/slide" Target="slides/slide48.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theme" Target="theme/theme1.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dirty="0"/>
          </a:p>
        </p:txBody>
      </p:sp>
      <p:sp>
        <p:nvSpPr>
          <p:cNvPr id="10752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fld id="{320C29B7-603A-4A3F-8CC7-DBCA8A4B97F1}" type="datetime1">
              <a:rPr lang="en-US"/>
              <a:pPr>
                <a:defRPr/>
              </a:pPr>
              <a:t>1/9/2015</a:t>
            </a:fld>
            <a:endParaRPr lang="en-US" dirty="0"/>
          </a:p>
        </p:txBody>
      </p:sp>
      <p:sp>
        <p:nvSpPr>
          <p:cNvPr id="10752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r>
              <a:rPr lang="en-US" dirty="0"/>
              <a:t>PC DOCS #467446</a:t>
            </a:r>
          </a:p>
        </p:txBody>
      </p:sp>
      <p:sp>
        <p:nvSpPr>
          <p:cNvPr id="10752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B14E8ABB-5E47-49E1-9247-5BAA9FAF8A7D}" type="slidenum">
              <a:rPr lang="en-US"/>
              <a:pPr>
                <a:defRPr/>
              </a:pPr>
              <a:t>‹#›</a:t>
            </a:fld>
            <a:endParaRPr lang="en-US" dirty="0"/>
          </a:p>
        </p:txBody>
      </p:sp>
    </p:spTree>
    <p:extLst>
      <p:ext uri="{BB962C8B-B14F-4D97-AF65-F5344CB8AC3E}">
        <p14:creationId xmlns:p14="http://schemas.microsoft.com/office/powerpoint/2010/main" val="2408692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a:lvl1pPr>
          </a:lstStyle>
          <a:p>
            <a:pPr>
              <a:defRPr/>
            </a:pPr>
            <a:endParaRPr lang="en-US" dirty="0"/>
          </a:p>
        </p:txBody>
      </p:sp>
      <p:sp>
        <p:nvSpPr>
          <p:cNvPr id="6349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a:lvl1pPr>
          </a:lstStyle>
          <a:p>
            <a:pPr>
              <a:defRPr/>
            </a:pPr>
            <a:fld id="{C2CB0537-F122-458A-9AE3-F8EDA6939F98}" type="datetime1">
              <a:rPr lang="en-US"/>
              <a:pPr>
                <a:defRPr/>
              </a:pPr>
              <a:t>1/9/2015</a:t>
            </a:fld>
            <a:endParaRPr lang="en-US" dirty="0"/>
          </a:p>
        </p:txBody>
      </p:sp>
      <p:sp>
        <p:nvSpPr>
          <p:cNvPr id="41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3493" name="Rectangle 5"/>
          <p:cNvSpPr>
            <a:spLocks noGrp="1" noChangeArrowheads="1"/>
          </p:cNvSpPr>
          <p:nvPr>
            <p:ph type="body" sz="quarter" idx="3"/>
          </p:nvPr>
        </p:nvSpPr>
        <p:spPr bwMode="auto">
          <a:xfrm>
            <a:off x="701675" y="4416425"/>
            <a:ext cx="5608638" cy="4183063"/>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a:lvl1pPr>
          </a:lstStyle>
          <a:p>
            <a:pPr>
              <a:defRPr/>
            </a:pPr>
            <a:r>
              <a:rPr lang="en-US" dirty="0"/>
              <a:t>PC DOCS #467446</a:t>
            </a:r>
          </a:p>
        </p:txBody>
      </p:sp>
      <p:sp>
        <p:nvSpPr>
          <p:cNvPr id="6349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a:lvl1pPr>
          </a:lstStyle>
          <a:p>
            <a:pPr>
              <a:defRPr/>
            </a:pPr>
            <a:fld id="{394352ED-DBDB-41C1-A78F-04CD0D6CDCE4}" type="slidenum">
              <a:rPr lang="en-US"/>
              <a:pPr>
                <a:defRPr/>
              </a:pPr>
              <a:t>‹#›</a:t>
            </a:fld>
            <a:endParaRPr lang="en-US" dirty="0"/>
          </a:p>
        </p:txBody>
      </p:sp>
    </p:spTree>
    <p:extLst>
      <p:ext uri="{BB962C8B-B14F-4D97-AF65-F5344CB8AC3E}">
        <p14:creationId xmlns:p14="http://schemas.microsoft.com/office/powerpoint/2010/main" val="1570864494"/>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buFontTx/>
              <a:buChar char="•"/>
            </a:pPr>
            <a:r>
              <a:rPr lang="en-US" b="1" dirty="0" smtClean="0"/>
              <a:t>A parent must produce an immunization record because of state requirements.  </a:t>
            </a:r>
          </a:p>
          <a:p>
            <a:pPr eaLnBrk="1" hangingPunct="1">
              <a:spcBef>
                <a:spcPct val="0"/>
              </a:spcBef>
              <a:buFontTx/>
              <a:buChar char="•"/>
            </a:pPr>
            <a:r>
              <a:rPr lang="en-US" b="1" dirty="0" smtClean="0"/>
              <a:t>Nothing else, including a physical, has to be in place.  </a:t>
            </a:r>
          </a:p>
          <a:p>
            <a:pPr eaLnBrk="1" hangingPunct="1">
              <a:spcBef>
                <a:spcPct val="0"/>
              </a:spcBef>
              <a:buFontTx/>
              <a:buChar char="•"/>
            </a:pPr>
            <a:r>
              <a:rPr lang="en-US" b="1" dirty="0" smtClean="0"/>
              <a:t>You cannot require additional things to be done.</a:t>
            </a:r>
          </a:p>
          <a:p>
            <a:endParaRPr lang="en-US" dirty="0"/>
          </a:p>
        </p:txBody>
      </p:sp>
      <p:sp>
        <p:nvSpPr>
          <p:cNvPr id="4" name="Footer Placeholder 3"/>
          <p:cNvSpPr>
            <a:spLocks noGrp="1"/>
          </p:cNvSpPr>
          <p:nvPr>
            <p:ph type="ftr" sz="quarter" idx="10"/>
          </p:nvPr>
        </p:nvSpPr>
        <p:spPr/>
        <p:txBody>
          <a:bodyPr/>
          <a:lstStyle/>
          <a:p>
            <a:pPr>
              <a:defRPr/>
            </a:pPr>
            <a:r>
              <a:rPr lang="en-US" dirty="0" smtClean="0"/>
              <a:t>PC DOCS #467446</a:t>
            </a:r>
            <a:endParaRPr lang="en-US" dirty="0"/>
          </a:p>
        </p:txBody>
      </p:sp>
      <p:sp>
        <p:nvSpPr>
          <p:cNvPr id="5" name="Slide Number Placeholder 4"/>
          <p:cNvSpPr>
            <a:spLocks noGrp="1"/>
          </p:cNvSpPr>
          <p:nvPr>
            <p:ph type="sldNum" sz="quarter" idx="11"/>
          </p:nvPr>
        </p:nvSpPr>
        <p:spPr/>
        <p:txBody>
          <a:bodyPr/>
          <a:lstStyle/>
          <a:p>
            <a:pPr>
              <a:defRPr/>
            </a:pPr>
            <a:fld id="{394352ED-DBDB-41C1-A78F-04CD0D6CDCE4}" type="slidenum">
              <a:rPr lang="en-US" smtClean="0"/>
              <a:pPr>
                <a:defRPr/>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dirty="0" smtClean="0"/>
              <a:t>We cannot cross the 10% over income line at any time, for any reason.</a:t>
            </a:r>
          </a:p>
          <a:p>
            <a:endParaRPr lang="en-US" dirty="0"/>
          </a:p>
        </p:txBody>
      </p:sp>
      <p:sp>
        <p:nvSpPr>
          <p:cNvPr id="4" name="Footer Placeholder 3"/>
          <p:cNvSpPr>
            <a:spLocks noGrp="1"/>
          </p:cNvSpPr>
          <p:nvPr>
            <p:ph type="ftr" sz="quarter" idx="10"/>
          </p:nvPr>
        </p:nvSpPr>
        <p:spPr/>
        <p:txBody>
          <a:bodyPr/>
          <a:lstStyle/>
          <a:p>
            <a:pPr>
              <a:defRPr/>
            </a:pPr>
            <a:r>
              <a:rPr lang="en-US" dirty="0" smtClean="0"/>
              <a:t>PC DOCS #467446</a:t>
            </a:r>
            <a:endParaRPr lang="en-US" dirty="0"/>
          </a:p>
        </p:txBody>
      </p:sp>
      <p:sp>
        <p:nvSpPr>
          <p:cNvPr id="5" name="Slide Number Placeholder 4"/>
          <p:cNvSpPr>
            <a:spLocks noGrp="1"/>
          </p:cNvSpPr>
          <p:nvPr>
            <p:ph type="sldNum" sz="quarter" idx="11"/>
          </p:nvPr>
        </p:nvSpPr>
        <p:spPr/>
        <p:txBody>
          <a:bodyPr/>
          <a:lstStyle/>
          <a:p>
            <a:pPr>
              <a:defRPr/>
            </a:pPr>
            <a:fld id="{394352ED-DBDB-41C1-A78F-04CD0D6CDCE4}" type="slidenum">
              <a:rPr lang="en-US" smtClean="0"/>
              <a:pPr>
                <a:defRPr/>
              </a:pPr>
              <a:t>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spcBef>
                <a:spcPct val="0"/>
              </a:spcBef>
            </a:pPr>
            <a:r>
              <a:rPr lang="en-US" b="1" dirty="0" smtClean="0">
                <a:solidFill>
                  <a:srgbClr val="00B050"/>
                </a:solidFill>
              </a:rPr>
              <a:t>Webster’s defines a gift as “something transferred from one person to another without compensation”.</a:t>
            </a:r>
          </a:p>
        </p:txBody>
      </p:sp>
      <p:sp>
        <p:nvSpPr>
          <p:cNvPr id="4" name="Footer Placeholder 3"/>
          <p:cNvSpPr>
            <a:spLocks noGrp="1"/>
          </p:cNvSpPr>
          <p:nvPr>
            <p:ph type="ftr" sz="quarter" idx="10"/>
          </p:nvPr>
        </p:nvSpPr>
        <p:spPr/>
        <p:txBody>
          <a:bodyPr/>
          <a:lstStyle/>
          <a:p>
            <a:pPr>
              <a:defRPr/>
            </a:pPr>
            <a:r>
              <a:rPr lang="en-US" dirty="0" smtClean="0"/>
              <a:t>PC DOCS #467446</a:t>
            </a:r>
            <a:endParaRPr lang="en-US" dirty="0"/>
          </a:p>
        </p:txBody>
      </p:sp>
      <p:sp>
        <p:nvSpPr>
          <p:cNvPr id="5" name="Slide Number Placeholder 4"/>
          <p:cNvSpPr>
            <a:spLocks noGrp="1"/>
          </p:cNvSpPr>
          <p:nvPr>
            <p:ph type="sldNum" sz="quarter" idx="11"/>
          </p:nvPr>
        </p:nvSpPr>
        <p:spPr/>
        <p:txBody>
          <a:bodyPr/>
          <a:lstStyle/>
          <a:p>
            <a:pPr>
              <a:defRPr/>
            </a:pPr>
            <a:fld id="{394352ED-DBDB-41C1-A78F-04CD0D6CDCE4}" type="slidenum">
              <a:rPr lang="en-US" smtClean="0"/>
              <a:pPr>
                <a:defRPr/>
              </a:pPr>
              <a:t>11</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solidFill>
                  <a:srgbClr val="254061"/>
                </a:solidFill>
              </a:rPr>
              <a:t>The last resort for income documentation is a signed statement from the parent</a:t>
            </a:r>
            <a:r>
              <a:rPr lang="en-US" dirty="0" smtClean="0">
                <a:solidFill>
                  <a:srgbClr val="254061"/>
                </a:solidFill>
              </a:rPr>
              <a:t>.</a:t>
            </a:r>
            <a:endParaRPr lang="en-US" dirty="0">
              <a:solidFill>
                <a:srgbClr val="254061"/>
              </a:solidFill>
            </a:endParaRPr>
          </a:p>
        </p:txBody>
      </p:sp>
      <p:sp>
        <p:nvSpPr>
          <p:cNvPr id="4" name="Footer Placeholder 3"/>
          <p:cNvSpPr>
            <a:spLocks noGrp="1"/>
          </p:cNvSpPr>
          <p:nvPr>
            <p:ph type="ftr" sz="quarter" idx="10"/>
          </p:nvPr>
        </p:nvSpPr>
        <p:spPr/>
        <p:txBody>
          <a:bodyPr/>
          <a:lstStyle/>
          <a:p>
            <a:pPr>
              <a:defRPr/>
            </a:pPr>
            <a:r>
              <a:rPr lang="en-US" dirty="0" smtClean="0"/>
              <a:t>PC DOCS #467446</a:t>
            </a:r>
            <a:endParaRPr lang="en-US" dirty="0"/>
          </a:p>
        </p:txBody>
      </p:sp>
      <p:sp>
        <p:nvSpPr>
          <p:cNvPr id="5" name="Slide Number Placeholder 4"/>
          <p:cNvSpPr>
            <a:spLocks noGrp="1"/>
          </p:cNvSpPr>
          <p:nvPr>
            <p:ph type="sldNum" sz="quarter" idx="11"/>
          </p:nvPr>
        </p:nvSpPr>
        <p:spPr/>
        <p:txBody>
          <a:bodyPr/>
          <a:lstStyle/>
          <a:p>
            <a:pPr>
              <a:defRPr/>
            </a:pPr>
            <a:fld id="{394352ED-DBDB-41C1-A78F-04CD0D6CDCE4}" type="slidenum">
              <a:rPr lang="en-US" smtClean="0"/>
              <a:pPr>
                <a:defRPr/>
              </a:pPr>
              <a:t>17</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that definition is how we determine a homeless family.</a:t>
            </a:r>
            <a:endParaRPr lang="en-US" dirty="0"/>
          </a:p>
        </p:txBody>
      </p:sp>
      <p:sp>
        <p:nvSpPr>
          <p:cNvPr id="4" name="Footer Placeholder 3"/>
          <p:cNvSpPr>
            <a:spLocks noGrp="1"/>
          </p:cNvSpPr>
          <p:nvPr>
            <p:ph type="ftr" sz="quarter" idx="10"/>
          </p:nvPr>
        </p:nvSpPr>
        <p:spPr/>
        <p:txBody>
          <a:bodyPr/>
          <a:lstStyle/>
          <a:p>
            <a:pPr>
              <a:defRPr/>
            </a:pPr>
            <a:r>
              <a:rPr lang="en-US" dirty="0" smtClean="0"/>
              <a:t>PC DOCS #467446</a:t>
            </a:r>
            <a:endParaRPr lang="en-US" dirty="0"/>
          </a:p>
        </p:txBody>
      </p:sp>
      <p:sp>
        <p:nvSpPr>
          <p:cNvPr id="5" name="Slide Number Placeholder 4"/>
          <p:cNvSpPr>
            <a:spLocks noGrp="1"/>
          </p:cNvSpPr>
          <p:nvPr>
            <p:ph type="sldNum" sz="quarter" idx="11"/>
          </p:nvPr>
        </p:nvSpPr>
        <p:spPr/>
        <p:txBody>
          <a:bodyPr/>
          <a:lstStyle/>
          <a:p>
            <a:pPr>
              <a:defRPr/>
            </a:pPr>
            <a:fld id="{394352ED-DBDB-41C1-A78F-04CD0D6CDCE4}" type="slidenum">
              <a:rPr lang="en-US" smtClean="0"/>
              <a:pPr>
                <a:defRPr/>
              </a:pPr>
              <a:t>31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eaLnBrk="1" hangingPunct="1">
              <a:spcBef>
                <a:spcPct val="0"/>
              </a:spcBef>
              <a:buFont typeface="Calibri" pitchFamily="34" charset="0"/>
              <a:buAutoNum type="arabicPeriod"/>
            </a:pPr>
            <a:r>
              <a:rPr lang="en-US" dirty="0" smtClean="0"/>
              <a:t>Just because you may lose a child from your classroom does not mean that there is an opening in that classroom.  The slot may be filled in another classroom.</a:t>
            </a:r>
          </a:p>
          <a:p>
            <a:pPr marL="228600" indent="-228600" eaLnBrk="1" hangingPunct="1">
              <a:spcBef>
                <a:spcPct val="0"/>
              </a:spcBef>
              <a:buFont typeface="Calibri" pitchFamily="34" charset="0"/>
              <a:buAutoNum type="arabicPeriod"/>
            </a:pPr>
            <a:endParaRPr lang="en-US" dirty="0" smtClean="0"/>
          </a:p>
          <a:p>
            <a:pPr marL="228600" indent="-228600" eaLnBrk="1" hangingPunct="1">
              <a:spcBef>
                <a:spcPct val="0"/>
              </a:spcBef>
              <a:buFont typeface="Calibri" pitchFamily="34" charset="0"/>
              <a:buAutoNum type="arabicPeriod"/>
            </a:pPr>
            <a:r>
              <a:rPr lang="en-US" dirty="0" smtClean="0"/>
              <a:t>Children are enrolled based on their points and position on the waiting list regardless of when the application was filled out.</a:t>
            </a:r>
          </a:p>
          <a:p>
            <a:pPr marL="228600" indent="-228600" eaLnBrk="1" hangingPunct="1">
              <a:spcBef>
                <a:spcPct val="0"/>
              </a:spcBef>
              <a:buFont typeface="Calibri" pitchFamily="34" charset="0"/>
              <a:buAutoNum type="arabicPeriod"/>
            </a:pPr>
            <a:endParaRPr lang="en-US" dirty="0" smtClean="0"/>
          </a:p>
          <a:p>
            <a:pPr marL="228600" indent="-228600" eaLnBrk="1" hangingPunct="1">
              <a:spcBef>
                <a:spcPct val="0"/>
              </a:spcBef>
              <a:buFont typeface="Calibri" pitchFamily="34" charset="0"/>
              <a:buAutoNum type="arabicPeriod"/>
            </a:pPr>
            <a:r>
              <a:rPr lang="en-US" dirty="0" smtClean="0"/>
              <a:t>A child cannot be excluded for lack of information provided once they have been enrolled.</a:t>
            </a:r>
          </a:p>
          <a:p>
            <a:pPr marL="228600" indent="-228600" eaLnBrk="1" hangingPunct="1">
              <a:spcBef>
                <a:spcPct val="0"/>
              </a:spcBef>
              <a:buFont typeface="Calibri" pitchFamily="34" charset="0"/>
              <a:buAutoNum type="arabicPeriod"/>
            </a:pPr>
            <a:endParaRPr lang="en-US" dirty="0" smtClean="0"/>
          </a:p>
          <a:p>
            <a:pPr marL="228600" indent="-228600" eaLnBrk="1" hangingPunct="1">
              <a:spcBef>
                <a:spcPct val="0"/>
              </a:spcBef>
              <a:buFont typeface="Calibri" pitchFamily="34" charset="0"/>
              <a:buAutoNum type="arabicPeriod"/>
            </a:pPr>
            <a:r>
              <a:rPr lang="en-US" dirty="0" smtClean="0"/>
              <a:t>When a child withdraws, he is not given special consideration for reenrollment at a future time.  </a:t>
            </a:r>
          </a:p>
        </p:txBody>
      </p:sp>
      <p:sp>
        <p:nvSpPr>
          <p:cNvPr id="4" name="Footer Placeholder 3"/>
          <p:cNvSpPr>
            <a:spLocks noGrp="1"/>
          </p:cNvSpPr>
          <p:nvPr>
            <p:ph type="ftr" sz="quarter" idx="10"/>
          </p:nvPr>
        </p:nvSpPr>
        <p:spPr/>
        <p:txBody>
          <a:bodyPr/>
          <a:lstStyle/>
          <a:p>
            <a:pPr>
              <a:defRPr/>
            </a:pPr>
            <a:r>
              <a:rPr lang="en-US" dirty="0" smtClean="0"/>
              <a:t>PC DOCS #467446</a:t>
            </a:r>
            <a:endParaRPr lang="en-US" dirty="0"/>
          </a:p>
        </p:txBody>
      </p:sp>
      <p:sp>
        <p:nvSpPr>
          <p:cNvPr id="5" name="Slide Number Placeholder 4"/>
          <p:cNvSpPr>
            <a:spLocks noGrp="1"/>
          </p:cNvSpPr>
          <p:nvPr>
            <p:ph type="sldNum" sz="quarter" idx="11"/>
          </p:nvPr>
        </p:nvSpPr>
        <p:spPr/>
        <p:txBody>
          <a:bodyPr/>
          <a:lstStyle/>
          <a:p>
            <a:pPr>
              <a:defRPr/>
            </a:pPr>
            <a:fld id="{394352ED-DBDB-41C1-A78F-04CD0D6CDCE4}" type="slidenum">
              <a:rPr lang="en-US" smtClean="0"/>
              <a:pPr>
                <a:defRPr/>
              </a:pPr>
              <a:t>48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121AABF0-2267-4102-9BDC-6FC300C946E2}"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71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5CF4CB63-5567-4758-863B-604CE54DB19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198439"/>
            <a:ext cx="2171700" cy="5927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 y="198439"/>
            <a:ext cx="6362700" cy="5927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9019980F-D5A7-4236-8C5B-298034F707F2}"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73B44D67-D157-474A-9A97-9441CB228FCC}"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81B687D-D112-468D-AF85-CA928CE4A78E}" type="datetimeFigureOut">
              <a:rPr lang="en-US"/>
              <a:pPr>
                <a:defRPr/>
              </a:pPr>
              <a:t>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F18F5CB-7FE9-4827-81CE-86B753A059E1}"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FA2A0D-4684-409D-B4DE-4DCF4343BA14}" type="datetimeFigureOut">
              <a:rPr lang="en-US"/>
              <a:pPr>
                <a:defRPr/>
              </a:pPr>
              <a:t>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3023DBF-7AF8-407E-8972-A1F98DBD35FF}"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9A8F086-A607-4BC9-B871-03C88C859C79}" type="datetimeFigureOut">
              <a:rPr lang="en-US"/>
              <a:pPr>
                <a:defRPr/>
              </a:pPr>
              <a:t>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3062E8C-D20E-48AD-A729-CD5D53EA11D8}"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022DB47-AED1-402A-9A79-2F322F6720FF}" type="datetimeFigureOut">
              <a:rPr lang="en-US"/>
              <a:pPr>
                <a:defRPr/>
              </a:pPr>
              <a:t>1/9/2015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97B6979-F886-41B0-8065-C80A3ECEE822}"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944628-BD3D-41F0-87DE-55EF33C7C8A5}" type="datetimeFigureOut">
              <a:rPr lang="en-US"/>
              <a:pPr>
                <a:defRPr/>
              </a:pPr>
              <a:t>1/9/2015</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5A5246B4-8E56-4BB4-8B03-6581A2647941}"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0B61CC4-D06A-4183-8E1F-6A694B531F55}" type="datetimeFigureOut">
              <a:rPr lang="en-US"/>
              <a:pPr>
                <a:defRPr/>
              </a:pPr>
              <a:t>1/9/2015</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DB7B5028-6B92-435C-961B-29339E418EE0}"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014DB2-E156-49C2-94AC-8D2787C870A8}" type="datetimeFigureOut">
              <a:rPr lang="en-US"/>
              <a:pPr>
                <a:defRPr/>
              </a:pPr>
              <a:t>1/9/2015</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F10D200-1E91-4501-A1C2-C871D8795B3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719"/>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
          <p:cNvSpPr>
            <a:spLocks noGrp="1" noChangeArrowheads="1"/>
          </p:cNvSpPr>
          <p:nvPr>
            <p:ph type="sldNum" sz="quarter" idx="10"/>
          </p:nvPr>
        </p:nvSpPr>
        <p:spPr>
          <a:ln/>
        </p:spPr>
        <p:txBody>
          <a:bodyPr/>
          <a:lstStyle>
            <a:lvl1pPr>
              <a:defRPr/>
            </a:lvl1pPr>
          </a:lstStyle>
          <a:p>
            <a:pPr>
              <a:defRPr/>
            </a:pPr>
            <a:fld id="{18858CCA-95BD-452D-861C-38E38D55B43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3D74B40-0F02-4AFE-8D73-78A70FDCA5C8}" type="datetimeFigureOut">
              <a:rPr lang="en-US"/>
              <a:pPr>
                <a:defRPr/>
              </a:pPr>
              <a:t>1/9/2015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2AB4E31-6F95-45A9-BF85-7EF741A3B381}"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39892D-4083-42D0-A956-0E751B454490}" type="datetimeFigureOut">
              <a:rPr lang="en-US"/>
              <a:pPr>
                <a:defRPr/>
              </a:pPr>
              <a:t>1/9/2015</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B651FAE-6910-41C6-A23B-EC067287DF1C}"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243D474-E299-41EC-9D1C-5E65675DAE98}" type="datetimeFigureOut">
              <a:rPr lang="en-US"/>
              <a:pPr>
                <a:defRPr/>
              </a:pPr>
              <a:t>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1091246-464B-428B-95F7-D451E4D9EFAB}" type="slidenum">
              <a:rPr lang="en-US"/>
              <a:pPr>
                <a:defRPr/>
              </a:pPr>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2CE4CF2-47ED-45BB-B60C-2B0597B83B9C}" type="datetimeFigureOut">
              <a:rPr lang="en-US"/>
              <a:pPr>
                <a:defRPr/>
              </a:pPr>
              <a:t>1/9/2015</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36A2696B-830B-4C4C-810C-BB047CF2810C}" type="slidenum">
              <a:rPr lang="en-US"/>
              <a:pPr>
                <a:defRPr/>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87E00B1B-B8DB-4F66-BA75-AE9E324A4C59}" type="slidenum">
              <a:rPr lang="en-US"/>
              <a:pPr>
                <a:defRPr/>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sldNum" sz="quarter" idx="10"/>
          </p:nvPr>
        </p:nvSpPr>
        <p:spPr>
          <a:ln/>
        </p:spPr>
        <p:txBody>
          <a:bodyPr/>
          <a:lstStyle>
            <a:lvl1pPr>
              <a:defRPr/>
            </a:lvl1pPr>
          </a:lstStyle>
          <a:p>
            <a:pPr>
              <a:defRPr/>
            </a:pPr>
            <a:fld id="{7B325DE4-772C-414E-8D50-C6926510EFDE}"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
          <p:cNvSpPr>
            <a:spLocks noGrp="1" noChangeArrowheads="1"/>
          </p:cNvSpPr>
          <p:nvPr>
            <p:ph type="sldNum" sz="quarter" idx="10"/>
          </p:nvPr>
        </p:nvSpPr>
        <p:spPr>
          <a:ln/>
        </p:spPr>
        <p:txBody>
          <a:bodyPr/>
          <a:lstStyle>
            <a:lvl1pPr>
              <a:defRPr/>
            </a:lvl1pPr>
          </a:lstStyle>
          <a:p>
            <a:pPr>
              <a:defRPr/>
            </a:pPr>
            <a:fld id="{2A9F0485-5DF6-4A4B-AE32-6F5EEDE7FDB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
          <p:cNvSpPr>
            <a:spLocks noGrp="1" noChangeArrowheads="1"/>
          </p:cNvSpPr>
          <p:nvPr>
            <p:ph type="sldNum" sz="quarter" idx="10"/>
          </p:nvPr>
        </p:nvSpPr>
        <p:spPr>
          <a:ln/>
        </p:spPr>
        <p:txBody>
          <a:bodyPr/>
          <a:lstStyle>
            <a:lvl1pPr>
              <a:defRPr/>
            </a:lvl1pPr>
          </a:lstStyle>
          <a:p>
            <a:pPr>
              <a:defRPr/>
            </a:pPr>
            <a:fld id="{519B164A-C346-424F-BD4B-2C04B661C922}"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61F71A5D-FD22-43AD-8509-FD55A4683FD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8997795F-CC0D-4809-A0B6-FC87495AAD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9"/>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5DFA831B-6D60-49E9-BC80-A9ADA0F183F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7795" name="Rectangle 3"/>
          <p:cNvSpPr>
            <a:spLocks noChangeArrowheads="1"/>
          </p:cNvSpPr>
          <p:nvPr userDrawn="1"/>
        </p:nvSpPr>
        <p:spPr bwMode="auto">
          <a:xfrm>
            <a:off x="0" y="838200"/>
            <a:ext cx="9144000" cy="381000"/>
          </a:xfrm>
          <a:prstGeom prst="rect">
            <a:avLst/>
          </a:prstGeom>
          <a:solidFill>
            <a:srgbClr val="B40022"/>
          </a:solidFill>
          <a:ln w="9525">
            <a:noFill/>
            <a:miter lim="800000"/>
            <a:headEnd/>
            <a:tailEnd/>
          </a:ln>
          <a:effectLst/>
        </p:spPr>
        <p:txBody>
          <a:bodyPr wrap="none" anchor="ctr"/>
          <a:lstStyle/>
          <a:p>
            <a:pPr>
              <a:defRPr/>
            </a:pPr>
            <a:endParaRPr lang="en-US" dirty="0"/>
          </a:p>
        </p:txBody>
      </p:sp>
      <p:sp>
        <p:nvSpPr>
          <p:cNvPr id="417796" name="Rectangle 4"/>
          <p:cNvSpPr>
            <a:spLocks noChangeArrowheads="1"/>
          </p:cNvSpPr>
          <p:nvPr userDrawn="1"/>
        </p:nvSpPr>
        <p:spPr bwMode="auto">
          <a:xfrm>
            <a:off x="0" y="0"/>
            <a:ext cx="9144000" cy="838200"/>
          </a:xfrm>
          <a:prstGeom prst="rect">
            <a:avLst/>
          </a:prstGeom>
          <a:solidFill>
            <a:srgbClr val="0060A9"/>
          </a:solidFill>
          <a:ln w="9525">
            <a:noFill/>
            <a:miter lim="800000"/>
            <a:headEnd/>
            <a:tailEnd/>
          </a:ln>
        </p:spPr>
        <p:txBody>
          <a:bodyPr/>
          <a:lstStyle/>
          <a:p>
            <a:pPr>
              <a:defRPr/>
            </a:pPr>
            <a:endParaRPr lang="en-US" dirty="0">
              <a:solidFill>
                <a:srgbClr val="A42700"/>
              </a:solidFill>
            </a:endParaRPr>
          </a:p>
        </p:txBody>
      </p:sp>
      <p:pic>
        <p:nvPicPr>
          <p:cNvPr id="1028" name="Picture 5" descr="head start blocks 2"/>
          <p:cNvPicPr>
            <a:picLocks noChangeAspect="1" noChangeArrowheads="1"/>
          </p:cNvPicPr>
          <p:nvPr userDrawn="1"/>
        </p:nvPicPr>
        <p:blipFill>
          <a:blip r:embed="rId14" cstate="print">
            <a:clrChange>
              <a:clrFrom>
                <a:srgbClr val="B40023"/>
              </a:clrFrom>
              <a:clrTo>
                <a:srgbClr val="B40023">
                  <a:alpha val="0"/>
                </a:srgbClr>
              </a:clrTo>
            </a:clrChange>
          </a:blip>
          <a:srcRect/>
          <a:stretch>
            <a:fillRect/>
          </a:stretch>
        </p:blipFill>
        <p:spPr bwMode="auto">
          <a:xfrm>
            <a:off x="8077200" y="0"/>
            <a:ext cx="990600" cy="1143000"/>
          </a:xfrm>
          <a:prstGeom prst="rect">
            <a:avLst/>
          </a:prstGeom>
          <a:noFill/>
          <a:ln w="9525">
            <a:noFill/>
            <a:miter lim="800000"/>
            <a:headEnd/>
            <a:tailEnd/>
          </a:ln>
        </p:spPr>
      </p:pic>
      <p:sp>
        <p:nvSpPr>
          <p:cNvPr id="1029" name="Rectangle 6"/>
          <p:cNvSpPr>
            <a:spLocks noGrp="1" noChangeArrowheads="1"/>
          </p:cNvSpPr>
          <p:nvPr>
            <p:ph type="title"/>
          </p:nvPr>
        </p:nvSpPr>
        <p:spPr bwMode="auto">
          <a:xfrm>
            <a:off x="0" y="1984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US" smtClean="0"/>
          </a:p>
        </p:txBody>
      </p:sp>
      <p:sp>
        <p:nvSpPr>
          <p:cNvPr id="417802" name="Rectangle 10"/>
          <p:cNvSpPr>
            <a:spLocks noGrp="1" noChangeArrowheads="1"/>
          </p:cNvSpPr>
          <p:nvPr>
            <p:ph type="sldNum" sz="quarter" idx="4"/>
          </p:nvPr>
        </p:nvSpPr>
        <p:spPr bwMode="auto">
          <a:xfrm>
            <a:off x="69342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pPr>
              <a:defRPr/>
            </a:pPr>
            <a:fld id="{E8DFB03B-EF65-4A4A-8EA0-BED3C5BADDF1}" type="slidenum">
              <a:rPr lang="en-US"/>
              <a:pPr>
                <a:defRPr/>
              </a:pPr>
              <a:t>‹#›</a:t>
            </a:fld>
            <a:endParaRPr lang="en-US" dirty="0"/>
          </a:p>
        </p:txBody>
      </p:sp>
      <p:sp>
        <p:nvSpPr>
          <p:cNvPr id="2" name="Rectangle 10"/>
          <p:cNvSpPr>
            <a:spLocks noChangeArrowheads="1"/>
          </p:cNvSpPr>
          <p:nvPr/>
        </p:nvSpPr>
        <p:spPr bwMode="auto">
          <a:xfrm>
            <a:off x="457200" y="6381750"/>
            <a:ext cx="5486400" cy="476250"/>
          </a:xfrm>
          <a:prstGeom prst="rect">
            <a:avLst/>
          </a:prstGeom>
          <a:noFill/>
          <a:ln w="9525">
            <a:noFill/>
            <a:miter lim="800000"/>
            <a:headEnd/>
            <a:tailEnd/>
          </a:ln>
        </p:spPr>
        <p:txBody>
          <a:bodyPr/>
          <a:lstStyle/>
          <a:p>
            <a:pPr>
              <a:defRPr/>
            </a:pPr>
            <a:r>
              <a:rPr lang="en-US" sz="1200" dirty="0">
                <a:latin typeface="Calibri" pitchFamily="34" charset="0"/>
              </a:rPr>
              <a:t>STG International, Inc.</a:t>
            </a:r>
          </a:p>
          <a:p>
            <a:pPr>
              <a:defRPr/>
            </a:pPr>
            <a:r>
              <a:rPr lang="en-US" sz="1200" dirty="0">
                <a:latin typeface="Calibri" pitchFamily="34" charset="0"/>
              </a:rPr>
              <a:t>A member of the National Head Start Training and Technical Assistance Network</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Lst>
  <p:hf hdr="0" ftr="0" dt="0"/>
  <p:txStyles>
    <p:titleStyle>
      <a:lvl1pPr algn="l" rtl="0" eaLnBrk="0" fontAlgn="base" hangingPunct="0">
        <a:spcBef>
          <a:spcPct val="0"/>
        </a:spcBef>
        <a:spcAft>
          <a:spcPct val="0"/>
        </a:spcAft>
        <a:defRPr sz="4000" b="1">
          <a:solidFill>
            <a:schemeClr val="bg1"/>
          </a:solidFill>
          <a:latin typeface="+mj-lt"/>
          <a:ea typeface="+mj-ea"/>
          <a:cs typeface="+mj-cs"/>
        </a:defRPr>
      </a:lvl1pPr>
      <a:lvl2pPr algn="l" rtl="0" eaLnBrk="0" fontAlgn="base" hangingPunct="0">
        <a:spcBef>
          <a:spcPct val="0"/>
        </a:spcBef>
        <a:spcAft>
          <a:spcPct val="0"/>
        </a:spcAft>
        <a:defRPr sz="4000" b="1">
          <a:solidFill>
            <a:schemeClr val="bg1"/>
          </a:solidFill>
          <a:latin typeface="Calibri" pitchFamily="34" charset="0"/>
        </a:defRPr>
      </a:lvl2pPr>
      <a:lvl3pPr algn="l" rtl="0" eaLnBrk="0" fontAlgn="base" hangingPunct="0">
        <a:spcBef>
          <a:spcPct val="0"/>
        </a:spcBef>
        <a:spcAft>
          <a:spcPct val="0"/>
        </a:spcAft>
        <a:defRPr sz="4000" b="1">
          <a:solidFill>
            <a:schemeClr val="bg1"/>
          </a:solidFill>
          <a:latin typeface="Calibri" pitchFamily="34" charset="0"/>
        </a:defRPr>
      </a:lvl3pPr>
      <a:lvl4pPr algn="l" rtl="0" eaLnBrk="0" fontAlgn="base" hangingPunct="0">
        <a:spcBef>
          <a:spcPct val="0"/>
        </a:spcBef>
        <a:spcAft>
          <a:spcPct val="0"/>
        </a:spcAft>
        <a:defRPr sz="4000" b="1">
          <a:solidFill>
            <a:schemeClr val="bg1"/>
          </a:solidFill>
          <a:latin typeface="Calibri" pitchFamily="34" charset="0"/>
        </a:defRPr>
      </a:lvl4pPr>
      <a:lvl5pPr algn="l" rtl="0" eaLnBrk="0" fontAlgn="base" hangingPunct="0">
        <a:spcBef>
          <a:spcPct val="0"/>
        </a:spcBef>
        <a:spcAft>
          <a:spcPct val="0"/>
        </a:spcAft>
        <a:defRPr sz="4000" b="1">
          <a:solidFill>
            <a:schemeClr val="bg1"/>
          </a:solidFill>
          <a:latin typeface="Calibri" pitchFamily="34" charset="0"/>
        </a:defRPr>
      </a:lvl5pPr>
      <a:lvl6pPr marL="457200" algn="l" rtl="0" fontAlgn="base">
        <a:spcBef>
          <a:spcPct val="0"/>
        </a:spcBef>
        <a:spcAft>
          <a:spcPct val="0"/>
        </a:spcAft>
        <a:defRPr sz="4000" b="1">
          <a:solidFill>
            <a:schemeClr val="bg1"/>
          </a:solidFill>
          <a:latin typeface="Calibri" pitchFamily="34" charset="0"/>
        </a:defRPr>
      </a:lvl6pPr>
      <a:lvl7pPr marL="914400" algn="l" rtl="0" fontAlgn="base">
        <a:spcBef>
          <a:spcPct val="0"/>
        </a:spcBef>
        <a:spcAft>
          <a:spcPct val="0"/>
        </a:spcAft>
        <a:defRPr sz="4000" b="1">
          <a:solidFill>
            <a:schemeClr val="bg1"/>
          </a:solidFill>
          <a:latin typeface="Calibri" pitchFamily="34" charset="0"/>
        </a:defRPr>
      </a:lvl7pPr>
      <a:lvl8pPr marL="1371600" algn="l" rtl="0" fontAlgn="base">
        <a:spcBef>
          <a:spcPct val="0"/>
        </a:spcBef>
        <a:spcAft>
          <a:spcPct val="0"/>
        </a:spcAft>
        <a:defRPr sz="4000" b="1">
          <a:solidFill>
            <a:schemeClr val="bg1"/>
          </a:solidFill>
          <a:latin typeface="Calibri" pitchFamily="34" charset="0"/>
        </a:defRPr>
      </a:lvl8pPr>
      <a:lvl9pPr marL="1828800" algn="l" rtl="0" fontAlgn="base">
        <a:spcBef>
          <a:spcPct val="0"/>
        </a:spcBef>
        <a:spcAft>
          <a:spcPct val="0"/>
        </a:spcAft>
        <a:defRPr sz="4000" b="1">
          <a:solidFill>
            <a:schemeClr val="bg1"/>
          </a:solidFill>
          <a:latin typeface="Calibri" pitchFamily="34" charset="0"/>
        </a:defRPr>
      </a:lvl9pPr>
    </p:titleStyle>
    <p:bodyStyle>
      <a:lvl1pPr marL="342900" indent="-342900" algn="l" rtl="0" eaLnBrk="0" fontAlgn="base" hangingPunct="0">
        <a:spcBef>
          <a:spcPct val="20000"/>
        </a:spcBef>
        <a:spcAft>
          <a:spcPct val="0"/>
        </a:spcAft>
        <a:buChar char="•"/>
        <a:defRPr sz="3200">
          <a:solidFill>
            <a:srgbClr val="333399"/>
          </a:solidFill>
          <a:latin typeface="+mn-lt"/>
          <a:ea typeface="+mn-ea"/>
          <a:cs typeface="+mn-cs"/>
        </a:defRPr>
      </a:lvl1pPr>
      <a:lvl2pPr marL="742950" indent="-285750" algn="l" rtl="0" eaLnBrk="0" fontAlgn="base" hangingPunct="0">
        <a:spcBef>
          <a:spcPct val="20000"/>
        </a:spcBef>
        <a:spcAft>
          <a:spcPct val="0"/>
        </a:spcAft>
        <a:buChar char="–"/>
        <a:defRPr sz="2800">
          <a:solidFill>
            <a:srgbClr val="333399"/>
          </a:solidFill>
          <a:latin typeface="+mn-lt"/>
        </a:defRPr>
      </a:lvl2pPr>
      <a:lvl3pPr marL="1143000" indent="-228600" algn="l" rtl="0" eaLnBrk="0" fontAlgn="base" hangingPunct="0">
        <a:spcBef>
          <a:spcPct val="20000"/>
        </a:spcBef>
        <a:spcAft>
          <a:spcPct val="0"/>
        </a:spcAft>
        <a:buChar char="•"/>
        <a:defRPr sz="2400">
          <a:solidFill>
            <a:srgbClr val="333399"/>
          </a:solidFill>
          <a:latin typeface="+mn-lt"/>
        </a:defRPr>
      </a:lvl3pPr>
      <a:lvl4pPr marL="1600200" indent="-228600" algn="l" rtl="0" eaLnBrk="0" fontAlgn="base" hangingPunct="0">
        <a:spcBef>
          <a:spcPct val="20000"/>
        </a:spcBef>
        <a:spcAft>
          <a:spcPct val="0"/>
        </a:spcAft>
        <a:buChar char="–"/>
        <a:defRPr sz="2000">
          <a:solidFill>
            <a:srgbClr val="333399"/>
          </a:solidFill>
          <a:latin typeface="+mn-lt"/>
        </a:defRPr>
      </a:lvl4pPr>
      <a:lvl5pPr marL="2057400" indent="-228600" algn="l" rtl="0" eaLnBrk="0" fontAlgn="base" hangingPunct="0">
        <a:spcBef>
          <a:spcPct val="20000"/>
        </a:spcBef>
        <a:spcAft>
          <a:spcPct val="0"/>
        </a:spcAft>
        <a:buChar char="»"/>
        <a:defRPr sz="2000">
          <a:solidFill>
            <a:srgbClr val="333399"/>
          </a:solidFill>
          <a:latin typeface="+mn-lt"/>
        </a:defRPr>
      </a:lvl5pPr>
      <a:lvl6pPr marL="2514600" indent="-228600" algn="l" rtl="0" fontAlgn="base">
        <a:spcBef>
          <a:spcPct val="20000"/>
        </a:spcBef>
        <a:spcAft>
          <a:spcPct val="0"/>
        </a:spcAft>
        <a:buChar char="»"/>
        <a:defRPr sz="2000">
          <a:solidFill>
            <a:srgbClr val="333399"/>
          </a:solidFill>
          <a:latin typeface="+mn-lt"/>
        </a:defRPr>
      </a:lvl6pPr>
      <a:lvl7pPr marL="2971800" indent="-228600" algn="l" rtl="0" fontAlgn="base">
        <a:spcBef>
          <a:spcPct val="20000"/>
        </a:spcBef>
        <a:spcAft>
          <a:spcPct val="0"/>
        </a:spcAft>
        <a:buChar char="»"/>
        <a:defRPr sz="2000">
          <a:solidFill>
            <a:srgbClr val="333399"/>
          </a:solidFill>
          <a:latin typeface="+mn-lt"/>
        </a:defRPr>
      </a:lvl7pPr>
      <a:lvl8pPr marL="3429000" indent="-228600" algn="l" rtl="0" fontAlgn="base">
        <a:spcBef>
          <a:spcPct val="20000"/>
        </a:spcBef>
        <a:spcAft>
          <a:spcPct val="0"/>
        </a:spcAft>
        <a:buChar char="»"/>
        <a:defRPr sz="2000">
          <a:solidFill>
            <a:srgbClr val="333399"/>
          </a:solidFill>
          <a:latin typeface="+mn-lt"/>
        </a:defRPr>
      </a:lvl8pPr>
      <a:lvl9pPr marL="3886200" indent="-228600" algn="l" rtl="0" fontAlgn="base">
        <a:spcBef>
          <a:spcPct val="20000"/>
        </a:spcBef>
        <a:spcAft>
          <a:spcPct val="0"/>
        </a:spcAft>
        <a:buChar char="»"/>
        <a:defRPr sz="2000">
          <a:solidFill>
            <a:srgbClr val="33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A2EB96F-91FE-4D18-A58F-C7906AE60A50}" type="datetimeFigureOut">
              <a:rPr lang="en-US"/>
              <a:pPr>
                <a:defRPr/>
              </a:pPr>
              <a:t>1/9/2015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42BB9764-EAC1-431E-8934-E48E2FF72C6E}"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8818" name="Rectangle 2"/>
          <p:cNvSpPr>
            <a:spLocks noChangeArrowheads="1"/>
          </p:cNvSpPr>
          <p:nvPr/>
        </p:nvSpPr>
        <p:spPr bwMode="auto">
          <a:xfrm>
            <a:off x="0" y="838200"/>
            <a:ext cx="9144000" cy="152400"/>
          </a:xfrm>
          <a:prstGeom prst="rect">
            <a:avLst/>
          </a:prstGeom>
          <a:solidFill>
            <a:srgbClr val="0060A9"/>
          </a:solidFill>
          <a:ln w="9525">
            <a:noFill/>
            <a:miter lim="800000"/>
            <a:headEnd/>
            <a:tailEnd/>
          </a:ln>
          <a:effectLst/>
        </p:spPr>
        <p:txBody>
          <a:bodyPr wrap="none" anchor="ctr"/>
          <a:lstStyle/>
          <a:p>
            <a:pPr>
              <a:defRPr/>
            </a:pPr>
            <a:endParaRPr lang="en-US" dirty="0"/>
          </a:p>
        </p:txBody>
      </p:sp>
      <p:pic>
        <p:nvPicPr>
          <p:cNvPr id="3075" name="Picture 4" descr="BLOCKS_LOGO"/>
          <p:cNvPicPr>
            <a:picLocks noChangeAspect="1" noChangeArrowheads="1"/>
          </p:cNvPicPr>
          <p:nvPr/>
        </p:nvPicPr>
        <p:blipFill>
          <a:blip r:embed="rId13" cstate="print"/>
          <a:srcRect/>
          <a:stretch>
            <a:fillRect/>
          </a:stretch>
        </p:blipFill>
        <p:spPr bwMode="auto">
          <a:xfrm>
            <a:off x="5486400" y="188913"/>
            <a:ext cx="1700213" cy="1700212"/>
          </a:xfrm>
          <a:prstGeom prst="rect">
            <a:avLst/>
          </a:prstGeom>
          <a:noFill/>
          <a:ln w="9525">
            <a:noFill/>
            <a:miter lim="800000"/>
            <a:headEnd/>
            <a:tailEnd/>
          </a:ln>
        </p:spPr>
      </p:pic>
      <p:sp>
        <p:nvSpPr>
          <p:cNvPr id="418823" name="Rectangle 7"/>
          <p:cNvSpPr>
            <a:spLocks noChangeArrowheads="1"/>
          </p:cNvSpPr>
          <p:nvPr/>
        </p:nvSpPr>
        <p:spPr bwMode="auto">
          <a:xfrm>
            <a:off x="0" y="838200"/>
            <a:ext cx="9144000" cy="152400"/>
          </a:xfrm>
          <a:prstGeom prst="rect">
            <a:avLst/>
          </a:prstGeom>
          <a:solidFill>
            <a:srgbClr val="B40022"/>
          </a:solidFill>
          <a:ln w="9525">
            <a:noFill/>
            <a:miter lim="800000"/>
            <a:headEnd/>
            <a:tailEnd/>
          </a:ln>
          <a:effectLst/>
        </p:spPr>
        <p:txBody>
          <a:bodyPr wrap="none" anchor="ctr"/>
          <a:lstStyle/>
          <a:p>
            <a:pPr>
              <a:defRPr/>
            </a:pPr>
            <a:endParaRPr lang="en-US" dirty="0"/>
          </a:p>
        </p:txBody>
      </p:sp>
      <p:sp>
        <p:nvSpPr>
          <p:cNvPr id="418824" name="Rectangle 8"/>
          <p:cNvSpPr>
            <a:spLocks noChangeArrowheads="1"/>
          </p:cNvSpPr>
          <p:nvPr/>
        </p:nvSpPr>
        <p:spPr bwMode="auto">
          <a:xfrm>
            <a:off x="0" y="0"/>
            <a:ext cx="9144000" cy="838200"/>
          </a:xfrm>
          <a:prstGeom prst="rect">
            <a:avLst/>
          </a:prstGeom>
          <a:solidFill>
            <a:srgbClr val="0060A9"/>
          </a:solidFill>
          <a:ln w="9525">
            <a:noFill/>
            <a:miter lim="800000"/>
            <a:headEnd/>
            <a:tailEnd/>
          </a:ln>
        </p:spPr>
        <p:txBody>
          <a:bodyPr/>
          <a:lstStyle/>
          <a:p>
            <a:pPr>
              <a:defRPr/>
            </a:pPr>
            <a:endParaRPr lang="en-US" dirty="0">
              <a:solidFill>
                <a:srgbClr val="A42700"/>
              </a:solidFill>
            </a:endParaRPr>
          </a:p>
        </p:txBody>
      </p:sp>
      <p:pic>
        <p:nvPicPr>
          <p:cNvPr id="3078" name="Picture 10" descr="BLOCKS_LOGO"/>
          <p:cNvPicPr>
            <a:picLocks noChangeAspect="1" noChangeArrowheads="1"/>
          </p:cNvPicPr>
          <p:nvPr/>
        </p:nvPicPr>
        <p:blipFill>
          <a:blip r:embed="rId13" cstate="print"/>
          <a:srcRect/>
          <a:stretch>
            <a:fillRect/>
          </a:stretch>
        </p:blipFill>
        <p:spPr bwMode="auto">
          <a:xfrm>
            <a:off x="5486400" y="188913"/>
            <a:ext cx="1700213" cy="1700212"/>
          </a:xfrm>
          <a:prstGeom prst="rect">
            <a:avLst/>
          </a:prstGeom>
          <a:noFill/>
          <a:ln w="9525">
            <a:noFill/>
            <a:miter lim="800000"/>
            <a:headEnd/>
            <a:tailEnd/>
          </a:ln>
        </p:spPr>
      </p:pic>
      <p:sp>
        <p:nvSpPr>
          <p:cNvPr id="417802" name="Rectangle 10"/>
          <p:cNvSpPr>
            <a:spLocks noChangeArrowheads="1"/>
          </p:cNvSpPr>
          <p:nvPr userDrawn="1"/>
        </p:nvSpPr>
        <p:spPr bwMode="auto">
          <a:xfrm>
            <a:off x="457200" y="6381750"/>
            <a:ext cx="5486400" cy="476250"/>
          </a:xfrm>
          <a:prstGeom prst="rect">
            <a:avLst/>
          </a:prstGeom>
          <a:noFill/>
          <a:ln w="9525">
            <a:noFill/>
            <a:miter lim="800000"/>
            <a:headEnd/>
            <a:tailEnd/>
          </a:ln>
        </p:spPr>
        <p:txBody>
          <a:bodyPr/>
          <a:lstStyle/>
          <a:p>
            <a:pPr>
              <a:defRPr/>
            </a:pPr>
            <a:r>
              <a:rPr lang="en-US" sz="1200" dirty="0">
                <a:latin typeface="Calibri" pitchFamily="34" charset="0"/>
              </a:rPr>
              <a:t>[contractor]</a:t>
            </a:r>
          </a:p>
          <a:p>
            <a:pPr>
              <a:defRPr/>
            </a:pPr>
            <a:r>
              <a:rPr lang="en-US" sz="1200" dirty="0">
                <a:latin typeface="Calibri" pitchFamily="34" charset="0"/>
              </a:rPr>
              <a:t>A member of the National Head Start Training and Technical Assistance Network</a:t>
            </a:r>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l" rtl="0" eaLnBrk="0" fontAlgn="base" hangingPunct="0">
        <a:spcBef>
          <a:spcPct val="0"/>
        </a:spcBef>
        <a:spcAft>
          <a:spcPct val="0"/>
        </a:spcAft>
        <a:defRPr sz="3600" b="1">
          <a:solidFill>
            <a:schemeClr val="bg1"/>
          </a:solidFill>
          <a:latin typeface="+mj-lt"/>
          <a:ea typeface="+mj-ea"/>
          <a:cs typeface="+mj-cs"/>
        </a:defRPr>
      </a:lvl1pPr>
      <a:lvl2pPr algn="l" rtl="0" eaLnBrk="0" fontAlgn="base" hangingPunct="0">
        <a:spcBef>
          <a:spcPct val="0"/>
        </a:spcBef>
        <a:spcAft>
          <a:spcPct val="0"/>
        </a:spcAft>
        <a:defRPr sz="3600" b="1">
          <a:solidFill>
            <a:schemeClr val="bg1"/>
          </a:solidFill>
          <a:latin typeface="Calibri" pitchFamily="34" charset="0"/>
        </a:defRPr>
      </a:lvl2pPr>
      <a:lvl3pPr algn="l" rtl="0" eaLnBrk="0" fontAlgn="base" hangingPunct="0">
        <a:spcBef>
          <a:spcPct val="0"/>
        </a:spcBef>
        <a:spcAft>
          <a:spcPct val="0"/>
        </a:spcAft>
        <a:defRPr sz="3600" b="1">
          <a:solidFill>
            <a:schemeClr val="bg1"/>
          </a:solidFill>
          <a:latin typeface="Calibri" pitchFamily="34" charset="0"/>
        </a:defRPr>
      </a:lvl3pPr>
      <a:lvl4pPr algn="l" rtl="0" eaLnBrk="0" fontAlgn="base" hangingPunct="0">
        <a:spcBef>
          <a:spcPct val="0"/>
        </a:spcBef>
        <a:spcAft>
          <a:spcPct val="0"/>
        </a:spcAft>
        <a:defRPr sz="3600" b="1">
          <a:solidFill>
            <a:schemeClr val="bg1"/>
          </a:solidFill>
          <a:latin typeface="Calibri" pitchFamily="34" charset="0"/>
        </a:defRPr>
      </a:lvl4pPr>
      <a:lvl5pPr algn="l" rtl="0" eaLnBrk="0" fontAlgn="base" hangingPunct="0">
        <a:spcBef>
          <a:spcPct val="0"/>
        </a:spcBef>
        <a:spcAft>
          <a:spcPct val="0"/>
        </a:spcAft>
        <a:defRPr sz="3600" b="1">
          <a:solidFill>
            <a:schemeClr val="bg1"/>
          </a:solidFill>
          <a:latin typeface="Calibri" pitchFamily="34" charset="0"/>
        </a:defRPr>
      </a:lvl5pPr>
      <a:lvl6pPr marL="457200" algn="l" rtl="0" fontAlgn="base">
        <a:spcBef>
          <a:spcPct val="0"/>
        </a:spcBef>
        <a:spcAft>
          <a:spcPct val="0"/>
        </a:spcAft>
        <a:defRPr sz="3600" b="1">
          <a:solidFill>
            <a:schemeClr val="bg1"/>
          </a:solidFill>
          <a:latin typeface="Calibri" pitchFamily="34" charset="0"/>
        </a:defRPr>
      </a:lvl6pPr>
      <a:lvl7pPr marL="914400" algn="l" rtl="0" fontAlgn="base">
        <a:spcBef>
          <a:spcPct val="0"/>
        </a:spcBef>
        <a:spcAft>
          <a:spcPct val="0"/>
        </a:spcAft>
        <a:defRPr sz="3600" b="1">
          <a:solidFill>
            <a:schemeClr val="bg1"/>
          </a:solidFill>
          <a:latin typeface="Calibri" pitchFamily="34" charset="0"/>
        </a:defRPr>
      </a:lvl7pPr>
      <a:lvl8pPr marL="1371600" algn="l" rtl="0" fontAlgn="base">
        <a:spcBef>
          <a:spcPct val="0"/>
        </a:spcBef>
        <a:spcAft>
          <a:spcPct val="0"/>
        </a:spcAft>
        <a:defRPr sz="3600" b="1">
          <a:solidFill>
            <a:schemeClr val="bg1"/>
          </a:solidFill>
          <a:latin typeface="Calibri" pitchFamily="34" charset="0"/>
        </a:defRPr>
      </a:lvl8pPr>
      <a:lvl9pPr marL="1828800" algn="l" rtl="0" fontAlgn="base">
        <a:spcBef>
          <a:spcPct val="0"/>
        </a:spcBef>
        <a:spcAft>
          <a:spcPct val="0"/>
        </a:spcAft>
        <a:defRPr sz="3600" b="1">
          <a:solidFill>
            <a:schemeClr val="bg1"/>
          </a:solidFill>
          <a:latin typeface="Calibri" pitchFamily="34" charset="0"/>
        </a:defRPr>
      </a:lvl9pPr>
    </p:titleStyle>
    <p:bodyStyle>
      <a:lvl1pPr marL="228600" indent="-228600" algn="l" rtl="0" eaLnBrk="0" fontAlgn="base" hangingPunct="0">
        <a:spcBef>
          <a:spcPct val="20000"/>
        </a:spcBef>
        <a:spcAft>
          <a:spcPct val="0"/>
        </a:spcAft>
        <a:buChar char="•"/>
        <a:defRPr sz="1600" b="1">
          <a:solidFill>
            <a:schemeClr val="accent2"/>
          </a:solidFill>
          <a:latin typeface="+mn-lt"/>
          <a:ea typeface="+mn-ea"/>
          <a:cs typeface="+mn-cs"/>
        </a:defRPr>
      </a:lvl1pPr>
      <a:lvl2pPr marL="571500" indent="-228600" algn="l" rtl="0" eaLnBrk="0" fontAlgn="base" hangingPunct="0">
        <a:spcBef>
          <a:spcPct val="20000"/>
        </a:spcBef>
        <a:spcAft>
          <a:spcPct val="0"/>
        </a:spcAft>
        <a:buChar char="–"/>
        <a:defRPr sz="1400" b="1">
          <a:solidFill>
            <a:schemeClr val="accent2"/>
          </a:solidFill>
          <a:latin typeface="+mn-lt"/>
        </a:defRPr>
      </a:lvl2pPr>
      <a:lvl3pPr marL="914400" indent="-228600" algn="l" rtl="0" eaLnBrk="0" fontAlgn="base" hangingPunct="0">
        <a:spcBef>
          <a:spcPct val="20000"/>
        </a:spcBef>
        <a:spcAft>
          <a:spcPct val="0"/>
        </a:spcAft>
        <a:buChar char="•"/>
        <a:defRPr sz="1200" b="1">
          <a:solidFill>
            <a:schemeClr val="accent2"/>
          </a:solidFill>
          <a:latin typeface="+mn-lt"/>
        </a:defRPr>
      </a:lvl3pPr>
      <a:lvl4pPr marL="1257300" indent="-228600" algn="l" rtl="0" eaLnBrk="0" fontAlgn="base" hangingPunct="0">
        <a:spcBef>
          <a:spcPct val="20000"/>
        </a:spcBef>
        <a:spcAft>
          <a:spcPct val="0"/>
        </a:spcAft>
        <a:buChar char="–"/>
        <a:defRPr sz="1200" b="1">
          <a:solidFill>
            <a:schemeClr val="accent2"/>
          </a:solidFill>
          <a:latin typeface="+mn-lt"/>
        </a:defRPr>
      </a:lvl4pPr>
      <a:lvl5pPr marL="1600200" indent="-228600" algn="l" rtl="0" eaLnBrk="0" fontAlgn="base" hangingPunct="0">
        <a:spcBef>
          <a:spcPct val="20000"/>
        </a:spcBef>
        <a:spcAft>
          <a:spcPct val="0"/>
        </a:spcAft>
        <a:buChar char="»"/>
        <a:defRPr sz="1200" b="1">
          <a:solidFill>
            <a:schemeClr val="accent2"/>
          </a:solidFill>
          <a:latin typeface="+mn-lt"/>
        </a:defRPr>
      </a:lvl5pPr>
      <a:lvl6pPr marL="2057400" indent="-228600" algn="l" rtl="0" fontAlgn="base">
        <a:spcBef>
          <a:spcPct val="20000"/>
        </a:spcBef>
        <a:spcAft>
          <a:spcPct val="0"/>
        </a:spcAft>
        <a:buChar char="»"/>
        <a:defRPr sz="1200" b="1">
          <a:solidFill>
            <a:schemeClr val="accent2"/>
          </a:solidFill>
          <a:latin typeface="+mn-lt"/>
        </a:defRPr>
      </a:lvl6pPr>
      <a:lvl7pPr marL="2514600" indent="-228600" algn="l" rtl="0" fontAlgn="base">
        <a:spcBef>
          <a:spcPct val="20000"/>
        </a:spcBef>
        <a:spcAft>
          <a:spcPct val="0"/>
        </a:spcAft>
        <a:buChar char="»"/>
        <a:defRPr sz="1200" b="1">
          <a:solidFill>
            <a:schemeClr val="accent2"/>
          </a:solidFill>
          <a:latin typeface="+mn-lt"/>
        </a:defRPr>
      </a:lvl7pPr>
      <a:lvl8pPr marL="2971800" indent="-228600" algn="l" rtl="0" fontAlgn="base">
        <a:spcBef>
          <a:spcPct val="20000"/>
        </a:spcBef>
        <a:spcAft>
          <a:spcPct val="0"/>
        </a:spcAft>
        <a:buChar char="»"/>
        <a:defRPr sz="1200" b="1">
          <a:solidFill>
            <a:schemeClr val="accent2"/>
          </a:solidFill>
          <a:latin typeface="+mn-lt"/>
        </a:defRPr>
      </a:lvl8pPr>
      <a:lvl9pPr marL="3429000" indent="-228600" algn="l" rtl="0" fontAlgn="base">
        <a:spcBef>
          <a:spcPct val="20000"/>
        </a:spcBef>
        <a:spcAft>
          <a:spcPct val="0"/>
        </a:spcAft>
        <a:buChar char="»"/>
        <a:defRPr sz="1200" b="1">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4.gif"/><Relationship Id="rId7" Type="http://schemas.openxmlformats.org/officeDocument/2006/relationships/image" Target="../media/image8.wmf"/><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gif"/><Relationship Id="rId5" Type="http://schemas.openxmlformats.org/officeDocument/2006/relationships/image" Target="../media/image6.wmf"/><Relationship Id="rId10" Type="http://schemas.openxmlformats.org/officeDocument/2006/relationships/image" Target="../media/image11.gif"/><Relationship Id="rId4" Type="http://schemas.openxmlformats.org/officeDocument/2006/relationships/image" Target="../media/image5.wmf"/><Relationship Id="rId9" Type="http://schemas.openxmlformats.org/officeDocument/2006/relationships/image" Target="../media/image10.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55573"/>
          </a:xfrm>
        </p:spPr>
        <p:txBody>
          <a:bodyPr/>
          <a:lstStyle/>
          <a:p>
            <a:r>
              <a:rPr lang="en-US" dirty="0" smtClean="0"/>
              <a:t>EE</a:t>
            </a:r>
            <a:endParaRPr lang="en-US" dirty="0"/>
          </a:p>
        </p:txBody>
      </p:sp>
      <p:sp>
        <p:nvSpPr>
          <p:cNvPr id="3" name="Subtitle 2"/>
          <p:cNvSpPr>
            <a:spLocks noGrp="1"/>
          </p:cNvSpPr>
          <p:nvPr>
            <p:ph type="subTitle" idx="1"/>
          </p:nvPr>
        </p:nvSpPr>
        <p:spPr>
          <a:xfrm>
            <a:off x="457200" y="1371600"/>
            <a:ext cx="7620000" cy="4953000"/>
          </a:xfrm>
        </p:spPr>
        <p:txBody>
          <a:bodyPr/>
          <a:lstStyle/>
          <a:p>
            <a:pPr algn="just"/>
            <a:r>
              <a:rPr lang="en-US" sz="4800" dirty="0" smtClean="0">
                <a:solidFill>
                  <a:srgbClr val="FF0000"/>
                </a:solidFill>
              </a:rPr>
              <a:t>E</a:t>
            </a:r>
            <a:r>
              <a:rPr lang="en-US" sz="4800" dirty="0" smtClean="0"/>
              <a:t>-Eligibility</a:t>
            </a:r>
          </a:p>
          <a:p>
            <a:pPr algn="just"/>
            <a:r>
              <a:rPr lang="en-US" sz="4800" dirty="0" smtClean="0">
                <a:solidFill>
                  <a:srgbClr val="FF0000"/>
                </a:solidFill>
              </a:rPr>
              <a:t>R</a:t>
            </a:r>
            <a:r>
              <a:rPr lang="en-US" sz="4800" dirty="0" smtClean="0">
                <a:solidFill>
                  <a:schemeClr val="accent2"/>
                </a:solidFill>
              </a:rPr>
              <a:t>-Recruitment</a:t>
            </a:r>
          </a:p>
          <a:p>
            <a:pPr algn="just"/>
            <a:r>
              <a:rPr lang="en-US" sz="4800" dirty="0" smtClean="0">
                <a:solidFill>
                  <a:srgbClr val="FF0000"/>
                </a:solidFill>
              </a:rPr>
              <a:t>S</a:t>
            </a:r>
            <a:r>
              <a:rPr lang="en-US" sz="4800" dirty="0" smtClean="0">
                <a:solidFill>
                  <a:schemeClr val="accent2"/>
                </a:solidFill>
              </a:rPr>
              <a:t>-S</a:t>
            </a:r>
            <a:r>
              <a:rPr lang="en-US" sz="4800" dirty="0" smtClean="0"/>
              <a:t>election</a:t>
            </a:r>
          </a:p>
          <a:p>
            <a:pPr algn="just"/>
            <a:r>
              <a:rPr lang="en-US" sz="4800" dirty="0" smtClean="0">
                <a:solidFill>
                  <a:srgbClr val="FF0000"/>
                </a:solidFill>
              </a:rPr>
              <a:t>E</a:t>
            </a:r>
            <a:r>
              <a:rPr lang="en-US" sz="4800" dirty="0" smtClean="0"/>
              <a:t>-Enrollment</a:t>
            </a:r>
            <a:endParaRPr lang="en-US" sz="4800" dirty="0" smtClean="0">
              <a:solidFill>
                <a:schemeClr val="accent2"/>
              </a:solidFill>
            </a:endParaRPr>
          </a:p>
          <a:p>
            <a:pPr algn="just"/>
            <a:r>
              <a:rPr lang="en-US" sz="4800" dirty="0" smtClean="0">
                <a:solidFill>
                  <a:srgbClr val="FF0000"/>
                </a:solidFill>
              </a:rPr>
              <a:t>A</a:t>
            </a:r>
            <a:r>
              <a:rPr lang="en-US" sz="4800" dirty="0" smtClean="0"/>
              <a:t>-Attendance</a:t>
            </a:r>
          </a:p>
          <a:p>
            <a:pPr algn="just"/>
            <a:r>
              <a:rPr lang="en-US" sz="2800" dirty="0" smtClean="0"/>
              <a:t>                 </a:t>
            </a:r>
            <a:r>
              <a:rPr lang="en-US" sz="2800" dirty="0" err="1" smtClean="0"/>
              <a:t>Chrys</a:t>
            </a:r>
            <a:r>
              <a:rPr lang="en-US" sz="2800" dirty="0" smtClean="0"/>
              <a:t> </a:t>
            </a:r>
            <a:r>
              <a:rPr lang="en-US" sz="2800" dirty="0" err="1" smtClean="0"/>
              <a:t>Geddies</a:t>
            </a:r>
            <a:r>
              <a:rPr lang="en-US" sz="2800" dirty="0" smtClean="0"/>
              <a:t>  -Facilitators</a:t>
            </a:r>
          </a:p>
          <a:p>
            <a:pPr algn="just"/>
            <a:endParaRPr lang="en-US" dirty="0" smtClean="0"/>
          </a:p>
          <a:p>
            <a:pPr algn="just"/>
            <a:endParaRPr lang="en-US" dirty="0" smtClean="0"/>
          </a:p>
          <a:p>
            <a:pPr algn="just"/>
            <a:endParaRPr lang="en-US" dirty="0" smtClean="0"/>
          </a:p>
          <a:p>
            <a:pPr algn="just"/>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21AABF0-2267-4102-9BDC-6FC300C946E2}"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Family Income  § 1305.4</a:t>
            </a:r>
            <a:endParaRPr lang="en-US" sz="6000" dirty="0"/>
          </a:p>
        </p:txBody>
      </p:sp>
      <p:sp>
        <p:nvSpPr>
          <p:cNvPr id="3" name="Content Placeholder 2"/>
          <p:cNvSpPr>
            <a:spLocks noGrp="1"/>
          </p:cNvSpPr>
          <p:nvPr>
            <p:ph idx="1"/>
          </p:nvPr>
        </p:nvSpPr>
        <p:spPr>
          <a:xfrm>
            <a:off x="228600" y="1371601"/>
            <a:ext cx="8458200" cy="4876800"/>
          </a:xfrm>
        </p:spPr>
        <p:txBody>
          <a:bodyPr/>
          <a:lstStyle/>
          <a:p>
            <a:pPr eaLnBrk="1" hangingPunct="1">
              <a:buNone/>
            </a:pPr>
            <a:r>
              <a:rPr lang="en-US" sz="2800" dirty="0" smtClean="0">
                <a:solidFill>
                  <a:srgbClr val="254061"/>
                </a:solidFill>
              </a:rPr>
              <a:t>Income means the total cash receipts before taxes from all sources for each member of the child’s family.</a:t>
            </a:r>
            <a:endParaRPr lang="en-US" sz="2800" b="1" dirty="0" smtClean="0">
              <a:solidFill>
                <a:srgbClr val="254061"/>
              </a:solidFill>
            </a:endParaRPr>
          </a:p>
          <a:p>
            <a:pPr eaLnBrk="1" hangingPunct="1">
              <a:buFontTx/>
              <a:buNone/>
            </a:pPr>
            <a:r>
              <a:rPr lang="en-US" sz="2800" b="1" dirty="0" smtClean="0">
                <a:solidFill>
                  <a:srgbClr val="FF0000"/>
                </a:solidFill>
              </a:rPr>
              <a:t>Does that include:</a:t>
            </a:r>
          </a:p>
          <a:p>
            <a:pPr eaLnBrk="1" hangingPunct="1">
              <a:buFontTx/>
              <a:buNone/>
            </a:pPr>
            <a:r>
              <a:rPr lang="en-US" sz="2800" dirty="0" smtClean="0">
                <a:solidFill>
                  <a:srgbClr val="254061"/>
                </a:solidFill>
              </a:rPr>
              <a:t>Unemployment checks?  </a:t>
            </a:r>
          </a:p>
          <a:p>
            <a:pPr eaLnBrk="1" hangingPunct="1">
              <a:buFontTx/>
              <a:buNone/>
            </a:pPr>
            <a:r>
              <a:rPr lang="en-US" sz="2800" dirty="0" smtClean="0">
                <a:solidFill>
                  <a:srgbClr val="254061"/>
                </a:solidFill>
              </a:rPr>
              <a:t>Alimony payments?  </a:t>
            </a:r>
          </a:p>
          <a:p>
            <a:pPr eaLnBrk="1" hangingPunct="1">
              <a:buFontTx/>
              <a:buNone/>
            </a:pPr>
            <a:r>
              <a:rPr lang="en-US" sz="2800" dirty="0" smtClean="0">
                <a:solidFill>
                  <a:srgbClr val="254061"/>
                </a:solidFill>
              </a:rPr>
              <a:t>Child Support?  </a:t>
            </a:r>
          </a:p>
          <a:p>
            <a:pPr eaLnBrk="1" hangingPunct="1">
              <a:buFontTx/>
              <a:buNone/>
            </a:pPr>
            <a:r>
              <a:rPr lang="en-US" sz="2800" dirty="0" smtClean="0">
                <a:solidFill>
                  <a:srgbClr val="254061"/>
                </a:solidFill>
              </a:rPr>
              <a:t>Military pay?  </a:t>
            </a:r>
          </a:p>
          <a:p>
            <a:pPr eaLnBrk="1" hangingPunct="1">
              <a:buFontTx/>
              <a:buNone/>
            </a:pPr>
            <a:r>
              <a:rPr lang="en-US" sz="2800" dirty="0" smtClean="0">
                <a:solidFill>
                  <a:srgbClr val="254061"/>
                </a:solidFill>
              </a:rPr>
              <a:t>Income from rental property?  </a:t>
            </a:r>
          </a:p>
          <a:p>
            <a:pPr eaLnBrk="1" hangingPunct="1">
              <a:buFontTx/>
              <a:buNone/>
            </a:pPr>
            <a:r>
              <a:rPr lang="en-US" sz="2800" dirty="0" smtClean="0">
                <a:solidFill>
                  <a:srgbClr val="254061"/>
                </a:solidFill>
              </a:rPr>
              <a:t>Social Security payments? </a:t>
            </a:r>
          </a:p>
          <a:p>
            <a:pPr algn="ctr" eaLnBrk="1" hangingPunct="1">
              <a:buFontTx/>
              <a:buNone/>
            </a:pPr>
            <a:r>
              <a:rPr lang="en-US" sz="2800" b="1" dirty="0" smtClean="0">
                <a:solidFill>
                  <a:srgbClr val="C00000"/>
                </a:solidFill>
              </a:rPr>
              <a:t>YES </a:t>
            </a:r>
            <a:r>
              <a:rPr lang="en-US" sz="2800" i="1" dirty="0" smtClean="0">
                <a:solidFill>
                  <a:srgbClr val="C00000"/>
                </a:solidFill>
              </a:rPr>
              <a:t>to all</a:t>
            </a:r>
            <a:endParaRPr lang="en-US" sz="2800" b="1"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 calcmode="lin" valueType="num">
                                      <p:cBhvr additive="base">
                                        <p:cTn id="7" dur="5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254061"/>
                </a:solidFill>
              </a:rPr>
              <a:t/>
            </a:r>
            <a:br>
              <a:rPr lang="en-US" dirty="0" smtClean="0">
                <a:solidFill>
                  <a:srgbClr val="254061"/>
                </a:solidFill>
              </a:rPr>
            </a:br>
            <a:r>
              <a:rPr lang="en-US" sz="6000" dirty="0" smtClean="0"/>
              <a:t>Family Income § 1305.4</a:t>
            </a:r>
            <a:br>
              <a:rPr lang="en-US" sz="6000" dirty="0" smtClean="0"/>
            </a:br>
            <a:endParaRPr lang="en-US" dirty="0"/>
          </a:p>
        </p:txBody>
      </p:sp>
      <p:sp>
        <p:nvSpPr>
          <p:cNvPr id="3" name="Content Placeholder 2"/>
          <p:cNvSpPr>
            <a:spLocks noGrp="1"/>
          </p:cNvSpPr>
          <p:nvPr>
            <p:ph idx="1"/>
          </p:nvPr>
        </p:nvSpPr>
        <p:spPr>
          <a:xfrm>
            <a:off x="228600" y="1447801"/>
            <a:ext cx="8686800" cy="4724400"/>
          </a:xfrm>
        </p:spPr>
        <p:txBody>
          <a:bodyPr/>
          <a:lstStyle/>
          <a:p>
            <a:pPr eaLnBrk="1" hangingPunct="1">
              <a:buFontTx/>
              <a:buNone/>
            </a:pPr>
            <a:r>
              <a:rPr lang="en-US" b="1" dirty="0" smtClean="0">
                <a:solidFill>
                  <a:srgbClr val="254061"/>
                </a:solidFill>
              </a:rPr>
              <a:t>Does that include:</a:t>
            </a:r>
          </a:p>
          <a:p>
            <a:pPr eaLnBrk="1" hangingPunct="1">
              <a:buFontTx/>
              <a:buNone/>
            </a:pPr>
            <a:r>
              <a:rPr lang="en-US" dirty="0" smtClean="0">
                <a:solidFill>
                  <a:srgbClr val="254061"/>
                </a:solidFill>
              </a:rPr>
              <a:t>Food Stamps?  </a:t>
            </a:r>
          </a:p>
          <a:p>
            <a:pPr eaLnBrk="1" hangingPunct="1">
              <a:buFontTx/>
              <a:buNone/>
            </a:pPr>
            <a:r>
              <a:rPr lang="en-US" dirty="0" smtClean="0">
                <a:solidFill>
                  <a:srgbClr val="254061"/>
                </a:solidFill>
              </a:rPr>
              <a:t>Tax refunds?  </a:t>
            </a:r>
          </a:p>
          <a:p>
            <a:pPr eaLnBrk="1" hangingPunct="1">
              <a:buFontTx/>
              <a:buNone/>
            </a:pPr>
            <a:r>
              <a:rPr lang="en-US" dirty="0" smtClean="0">
                <a:solidFill>
                  <a:srgbClr val="254061"/>
                </a:solidFill>
              </a:rPr>
              <a:t>Compensation for injury?  </a:t>
            </a:r>
          </a:p>
          <a:p>
            <a:pPr eaLnBrk="1" hangingPunct="1">
              <a:buFontTx/>
              <a:buNone/>
            </a:pPr>
            <a:r>
              <a:rPr lang="en-US" dirty="0" smtClean="0">
                <a:solidFill>
                  <a:srgbClr val="254061"/>
                </a:solidFill>
              </a:rPr>
              <a:t>Sale of property?  </a:t>
            </a:r>
          </a:p>
          <a:p>
            <a:pPr eaLnBrk="1" hangingPunct="1">
              <a:buFontTx/>
              <a:buNone/>
            </a:pPr>
            <a:r>
              <a:rPr lang="en-US" dirty="0" smtClean="0">
                <a:solidFill>
                  <a:srgbClr val="254061"/>
                </a:solidFill>
              </a:rPr>
              <a:t>Gifts? </a:t>
            </a:r>
          </a:p>
          <a:p>
            <a:pPr algn="ctr">
              <a:buNone/>
            </a:pPr>
            <a:r>
              <a:rPr lang="en-US" dirty="0" smtClean="0">
                <a:solidFill>
                  <a:srgbClr val="C00000"/>
                </a:solidFill>
              </a:rPr>
              <a:t>No, not at all</a:t>
            </a:r>
          </a:p>
          <a:p>
            <a:pPr>
              <a:buNone/>
            </a:pPr>
            <a:r>
              <a:rPr lang="en-US" b="1" dirty="0" smtClean="0"/>
              <a:t>What is the definition of a “gift”?</a:t>
            </a:r>
          </a:p>
          <a:p>
            <a:pPr>
              <a:buNone/>
            </a:pPr>
            <a:endParaRPr lang="en-US"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linds(horizont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Family Income  § 1305.4</a:t>
            </a:r>
            <a:endParaRPr lang="en-US" sz="5400" dirty="0"/>
          </a:p>
        </p:txBody>
      </p:sp>
      <p:sp>
        <p:nvSpPr>
          <p:cNvPr id="3" name="Content Placeholder 2"/>
          <p:cNvSpPr>
            <a:spLocks noGrp="1"/>
          </p:cNvSpPr>
          <p:nvPr>
            <p:ph idx="1"/>
          </p:nvPr>
        </p:nvSpPr>
        <p:spPr>
          <a:xfrm>
            <a:off x="0" y="1371600"/>
            <a:ext cx="8686800" cy="5029200"/>
          </a:xfrm>
        </p:spPr>
        <p:txBody>
          <a:bodyPr/>
          <a:lstStyle/>
          <a:p>
            <a:pPr eaLnBrk="1" hangingPunct="1">
              <a:buFontTx/>
              <a:buNone/>
            </a:pPr>
            <a:r>
              <a:rPr lang="en-US" b="1" dirty="0" smtClean="0">
                <a:solidFill>
                  <a:srgbClr val="254061"/>
                </a:solidFill>
              </a:rPr>
              <a:t>What documentation can be used to determine the income of a family member?</a:t>
            </a:r>
            <a:endParaRPr lang="en-US" sz="2400" b="1" dirty="0" smtClean="0">
              <a:solidFill>
                <a:srgbClr val="254061"/>
              </a:solidFill>
            </a:endParaRPr>
          </a:p>
          <a:p>
            <a:pPr eaLnBrk="1" hangingPunct="1"/>
            <a:r>
              <a:rPr lang="en-US" sz="2400" i="0" dirty="0" smtClean="0">
                <a:solidFill>
                  <a:srgbClr val="C00000"/>
                </a:solidFill>
              </a:rPr>
              <a:t>Individual tax forms such as a 1040</a:t>
            </a:r>
          </a:p>
          <a:p>
            <a:pPr eaLnBrk="1" hangingPunct="1"/>
            <a:r>
              <a:rPr lang="en-US" sz="2400" i="0" dirty="0" smtClean="0">
                <a:solidFill>
                  <a:srgbClr val="C00000"/>
                </a:solidFill>
              </a:rPr>
              <a:t>W-2 forms</a:t>
            </a:r>
          </a:p>
          <a:p>
            <a:pPr eaLnBrk="1" hangingPunct="1"/>
            <a:r>
              <a:rPr lang="en-US" sz="2400" i="0" dirty="0" smtClean="0">
                <a:solidFill>
                  <a:srgbClr val="C00000"/>
                </a:solidFill>
              </a:rPr>
              <a:t>Pay stubs</a:t>
            </a:r>
          </a:p>
          <a:p>
            <a:pPr eaLnBrk="1" hangingPunct="1"/>
            <a:r>
              <a:rPr lang="en-US" sz="2400" i="0" dirty="0" smtClean="0">
                <a:solidFill>
                  <a:srgbClr val="C00000"/>
                </a:solidFill>
              </a:rPr>
              <a:t>Documentation from the court system (alimony, child support, etc.)</a:t>
            </a:r>
          </a:p>
          <a:p>
            <a:pPr eaLnBrk="1" hangingPunct="1"/>
            <a:r>
              <a:rPr lang="en-US" sz="2400" i="0" dirty="0" smtClean="0">
                <a:solidFill>
                  <a:srgbClr val="C00000"/>
                </a:solidFill>
              </a:rPr>
              <a:t>Proof of public assistance (TANF, SSI)</a:t>
            </a:r>
          </a:p>
          <a:p>
            <a:pPr eaLnBrk="1" hangingPunct="1"/>
            <a:r>
              <a:rPr lang="en-US" sz="2400" i="0" dirty="0" smtClean="0">
                <a:solidFill>
                  <a:srgbClr val="C00000"/>
                </a:solidFill>
              </a:rPr>
              <a:t>Letter from employer</a:t>
            </a:r>
          </a:p>
          <a:p>
            <a:pPr eaLnBrk="1" hangingPunct="1">
              <a:buNone/>
            </a:pPr>
            <a:endParaRPr lang="en-US" sz="2400" i="0" dirty="0" smtClean="0">
              <a:solidFill>
                <a:srgbClr val="C00000"/>
              </a:solidFill>
            </a:endParaRPr>
          </a:p>
          <a:p>
            <a:pPr eaLnBrk="1" hangingPunct="1">
              <a:buNone/>
            </a:pPr>
            <a:r>
              <a:rPr lang="en-US" sz="2000" b="1" dirty="0" smtClean="0">
                <a:solidFill>
                  <a:srgbClr val="254061"/>
                </a:solidFill>
              </a:rPr>
              <a:t>The last resort for income documentation is a signed statement from the parent</a:t>
            </a:r>
            <a:r>
              <a:rPr lang="en-US" sz="2000" dirty="0" smtClean="0">
                <a:solidFill>
                  <a:srgbClr val="254061"/>
                </a:solidFill>
              </a:rPr>
              <a:t>.</a:t>
            </a:r>
          </a:p>
          <a:p>
            <a:pPr eaLnBrk="1" hangingPunct="1"/>
            <a:endParaRPr lang="en-US" sz="2400" i="0" dirty="0" smtClean="0">
              <a:solidFill>
                <a:srgbClr val="C00000"/>
              </a:solidFill>
            </a:endParaRPr>
          </a:p>
          <a:p>
            <a:pPr eaLnBrk="1" hangingPunct="1">
              <a:buNone/>
            </a:pPr>
            <a:endParaRPr lang="en-US" sz="2400"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Eligibility</a:t>
            </a:r>
            <a:r>
              <a:rPr lang="en-US" sz="5400" dirty="0" smtClean="0"/>
              <a:t>   § 1305.4</a:t>
            </a:r>
            <a:endParaRPr lang="en-US" sz="5400" dirty="0"/>
          </a:p>
        </p:txBody>
      </p:sp>
      <p:sp>
        <p:nvSpPr>
          <p:cNvPr id="3" name="Content Placeholder 2"/>
          <p:cNvSpPr>
            <a:spLocks noGrp="1"/>
          </p:cNvSpPr>
          <p:nvPr>
            <p:ph idx="1"/>
          </p:nvPr>
        </p:nvSpPr>
        <p:spPr>
          <a:xfrm>
            <a:off x="152400" y="1295401"/>
            <a:ext cx="8763000" cy="5105400"/>
          </a:xfrm>
        </p:spPr>
        <p:txBody>
          <a:bodyPr/>
          <a:lstStyle/>
          <a:p>
            <a:pPr algn="just"/>
            <a:r>
              <a:rPr lang="en-US" sz="2800" dirty="0" smtClean="0"/>
              <a:t>The Head Start program Performance Standards set a </a:t>
            </a:r>
            <a:r>
              <a:rPr lang="en-US" sz="2800" dirty="0" smtClean="0">
                <a:solidFill>
                  <a:srgbClr val="C00000"/>
                </a:solidFill>
              </a:rPr>
              <a:t>minimum percentage </a:t>
            </a:r>
            <a:r>
              <a:rPr lang="en-US" sz="2800" dirty="0" smtClean="0"/>
              <a:t>for the number of enrollees with </a:t>
            </a:r>
          </a:p>
          <a:p>
            <a:pPr algn="just">
              <a:buNone/>
            </a:pPr>
            <a:r>
              <a:rPr lang="en-US" sz="2800" dirty="0" smtClean="0"/>
              <a:t>    </a:t>
            </a:r>
            <a:r>
              <a:rPr lang="en-US" sz="2800" dirty="0" smtClean="0">
                <a:solidFill>
                  <a:srgbClr val="C00000"/>
                </a:solidFill>
              </a:rPr>
              <a:t>diagnosed disabilities </a:t>
            </a:r>
            <a:r>
              <a:rPr lang="en-US" sz="2800" dirty="0" smtClean="0"/>
              <a:t>and a </a:t>
            </a:r>
            <a:r>
              <a:rPr lang="en-US" sz="2800" dirty="0" smtClean="0">
                <a:solidFill>
                  <a:srgbClr val="C00000"/>
                </a:solidFill>
              </a:rPr>
              <a:t>maximum percentage for the number of enrollees from over income families. </a:t>
            </a:r>
          </a:p>
          <a:p>
            <a:pPr>
              <a:buNone/>
            </a:pPr>
            <a:r>
              <a:rPr lang="en-US" sz="2800" dirty="0" smtClean="0"/>
              <a:t>•</a:t>
            </a:r>
            <a:r>
              <a:rPr lang="en-US" sz="2800" dirty="0" smtClean="0">
                <a:solidFill>
                  <a:srgbClr val="C00000"/>
                </a:solidFill>
              </a:rPr>
              <a:t>Ninety percent </a:t>
            </a:r>
            <a:r>
              <a:rPr lang="en-US" sz="2800" dirty="0" smtClean="0"/>
              <a:t>of enrollees must be </a:t>
            </a:r>
            <a:r>
              <a:rPr lang="en-US" sz="2800" dirty="0" smtClean="0">
                <a:solidFill>
                  <a:srgbClr val="C00000"/>
                </a:solidFill>
              </a:rPr>
              <a:t>income eligible </a:t>
            </a:r>
            <a:r>
              <a:rPr lang="en-US" sz="2800" dirty="0" smtClean="0"/>
              <a:t>based upon </a:t>
            </a:r>
            <a:r>
              <a:rPr lang="en-US" sz="2800" dirty="0" smtClean="0">
                <a:solidFill>
                  <a:srgbClr val="C00000"/>
                </a:solidFill>
              </a:rPr>
              <a:t>federal guidelines</a:t>
            </a:r>
            <a:r>
              <a:rPr lang="en-US" sz="2800" dirty="0" smtClean="0"/>
              <a:t>, </a:t>
            </a:r>
            <a:r>
              <a:rPr lang="en-US" sz="2800" dirty="0" smtClean="0">
                <a:solidFill>
                  <a:srgbClr val="C00000"/>
                </a:solidFill>
              </a:rPr>
              <a:t>receiving public </a:t>
            </a:r>
          </a:p>
          <a:p>
            <a:pPr>
              <a:buNone/>
            </a:pPr>
            <a:r>
              <a:rPr lang="en-US" sz="2800" dirty="0" smtClean="0">
                <a:solidFill>
                  <a:srgbClr val="C00000"/>
                </a:solidFill>
              </a:rPr>
              <a:t>    assistance</a:t>
            </a:r>
            <a:r>
              <a:rPr lang="en-US" sz="2800" dirty="0" smtClean="0"/>
              <a:t>, in </a:t>
            </a:r>
            <a:r>
              <a:rPr lang="en-US" sz="2800" dirty="0" smtClean="0">
                <a:solidFill>
                  <a:srgbClr val="C00000"/>
                </a:solidFill>
              </a:rPr>
              <a:t>foster placement </a:t>
            </a:r>
            <a:r>
              <a:rPr lang="en-US" sz="2800" dirty="0" smtClean="0"/>
              <a:t>or</a:t>
            </a:r>
            <a:r>
              <a:rPr lang="en-US" sz="2800" dirty="0" smtClean="0">
                <a:solidFill>
                  <a:srgbClr val="C00000"/>
                </a:solidFill>
              </a:rPr>
              <a:t> homeless</a:t>
            </a:r>
            <a:r>
              <a:rPr lang="en-US" sz="2800" dirty="0" smtClean="0"/>
              <a:t>. </a:t>
            </a:r>
          </a:p>
          <a:p>
            <a:pPr>
              <a:buNone/>
            </a:pPr>
            <a:r>
              <a:rPr lang="en-US" sz="2800" dirty="0" smtClean="0"/>
              <a:t>•No more than </a:t>
            </a:r>
            <a:r>
              <a:rPr lang="en-US" sz="2800" dirty="0" smtClean="0">
                <a:solidFill>
                  <a:srgbClr val="C00000"/>
                </a:solidFill>
              </a:rPr>
              <a:t>ten percent</a:t>
            </a:r>
            <a:r>
              <a:rPr lang="en-US" sz="2800" dirty="0" smtClean="0"/>
              <a:t> of enrollees may be </a:t>
            </a:r>
            <a:r>
              <a:rPr lang="en-US" sz="2800" dirty="0" smtClean="0">
                <a:solidFill>
                  <a:srgbClr val="C00000"/>
                </a:solidFill>
              </a:rPr>
              <a:t>over income </a:t>
            </a:r>
            <a:r>
              <a:rPr lang="en-US" sz="2800" dirty="0" smtClean="0"/>
              <a:t>according to federal poverty guidelines, </a:t>
            </a:r>
          </a:p>
          <a:p>
            <a:pPr>
              <a:buNone/>
            </a:pPr>
            <a:r>
              <a:rPr lang="en-US" sz="2800" dirty="0" smtClean="0"/>
              <a:t>    </a:t>
            </a:r>
            <a:r>
              <a:rPr lang="en-US" sz="2800" dirty="0" smtClean="0">
                <a:solidFill>
                  <a:srgbClr val="C00000"/>
                </a:solidFill>
              </a:rPr>
              <a:t>unless categorically eligible</a:t>
            </a:r>
            <a:r>
              <a:rPr lang="en-US" sz="2800" dirty="0" smtClean="0"/>
              <a:t>. </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Eligibility   § 1305.4</a:t>
            </a:r>
            <a:endParaRPr lang="en-US" sz="6000" dirty="0"/>
          </a:p>
        </p:txBody>
      </p:sp>
      <p:sp>
        <p:nvSpPr>
          <p:cNvPr id="3" name="Content Placeholder 2"/>
          <p:cNvSpPr>
            <a:spLocks noGrp="1"/>
          </p:cNvSpPr>
          <p:nvPr>
            <p:ph idx="1"/>
          </p:nvPr>
        </p:nvSpPr>
        <p:spPr>
          <a:xfrm>
            <a:off x="152400" y="1295401"/>
            <a:ext cx="8839200" cy="5181600"/>
          </a:xfrm>
        </p:spPr>
        <p:txBody>
          <a:bodyPr/>
          <a:lstStyle/>
          <a:p>
            <a:pPr algn="just">
              <a:buNone/>
            </a:pPr>
            <a:r>
              <a:rPr lang="en-US" dirty="0" smtClean="0"/>
              <a:t>•</a:t>
            </a:r>
            <a:r>
              <a:rPr lang="en-US" sz="2400" dirty="0" smtClean="0">
                <a:solidFill>
                  <a:srgbClr val="FF0000"/>
                </a:solidFill>
              </a:rPr>
              <a:t>No less than ten percent of EHS and HS enrollees </a:t>
            </a:r>
            <a:r>
              <a:rPr lang="en-US" sz="2400" dirty="0" smtClean="0"/>
              <a:t>must be children with a </a:t>
            </a:r>
            <a:r>
              <a:rPr lang="en-US" sz="2400" dirty="0" smtClean="0">
                <a:solidFill>
                  <a:srgbClr val="FF0000"/>
                </a:solidFill>
              </a:rPr>
              <a:t>diagnosed disability </a:t>
            </a:r>
            <a:r>
              <a:rPr lang="en-US" sz="2400" dirty="0" smtClean="0"/>
              <a:t>and a verified Individualized Family Services Plan (IFSP) or Individualized Education Plan (IEP). </a:t>
            </a:r>
          </a:p>
          <a:p>
            <a:pPr algn="just">
              <a:buNone/>
            </a:pPr>
            <a:endParaRPr lang="en-US" sz="2400" dirty="0" smtClean="0"/>
          </a:p>
          <a:p>
            <a:pPr>
              <a:buNone/>
            </a:pPr>
            <a:r>
              <a:rPr lang="en-US" sz="2400" dirty="0" smtClean="0"/>
              <a:t>•The </a:t>
            </a:r>
            <a:r>
              <a:rPr lang="en-US" sz="2400" dirty="0" smtClean="0">
                <a:solidFill>
                  <a:srgbClr val="FF0000"/>
                </a:solidFill>
              </a:rPr>
              <a:t>Head Start Act of 2007 </a:t>
            </a:r>
            <a:r>
              <a:rPr lang="en-US" sz="2400" dirty="0" smtClean="0"/>
              <a:t>provided that if the annual community assessment were to find the low income families in the area have already been served, programs could request Office of Head Start </a:t>
            </a:r>
          </a:p>
          <a:p>
            <a:pPr>
              <a:buNone/>
            </a:pPr>
            <a:r>
              <a:rPr lang="en-US" sz="2400" dirty="0" smtClean="0">
                <a:solidFill>
                  <a:srgbClr val="FF0000"/>
                </a:solidFill>
              </a:rPr>
              <a:t>     approval to serve up to 35 percent of its enrolled children be from families up to 130 percent of the federal poverty guidelines, in addition to the ten percent noted as allowable above. </a:t>
            </a:r>
          </a:p>
          <a:p>
            <a:endParaRPr lang="en-US"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
            </a:r>
            <a:br>
              <a:rPr lang="en-US" sz="6000" dirty="0" smtClean="0"/>
            </a:br>
            <a:r>
              <a:rPr lang="en-US" sz="6000" dirty="0" smtClean="0"/>
              <a:t>Eligibility   § 1305.4</a:t>
            </a:r>
            <a:br>
              <a:rPr lang="en-US" sz="6000" dirty="0" smtClean="0"/>
            </a:br>
            <a:r>
              <a:rPr lang="en-US" sz="6000" dirty="0" smtClean="0"/>
              <a:t> </a:t>
            </a:r>
            <a:endParaRPr lang="en-US" sz="6000" dirty="0"/>
          </a:p>
        </p:txBody>
      </p:sp>
      <p:sp>
        <p:nvSpPr>
          <p:cNvPr id="3" name="Content Placeholder 2"/>
          <p:cNvSpPr>
            <a:spLocks noGrp="1"/>
          </p:cNvSpPr>
          <p:nvPr>
            <p:ph idx="1"/>
          </p:nvPr>
        </p:nvSpPr>
        <p:spPr>
          <a:xfrm>
            <a:off x="152400" y="1295400"/>
            <a:ext cx="8763000" cy="5029199"/>
          </a:xfrm>
        </p:spPr>
        <p:txBody>
          <a:bodyPr/>
          <a:lstStyle/>
          <a:p>
            <a:pPr>
              <a:buNone/>
            </a:pPr>
            <a:r>
              <a:rPr lang="en-US" sz="2000" dirty="0" smtClean="0"/>
              <a:t> OHS – PC – I – 015</a:t>
            </a:r>
          </a:p>
          <a:p>
            <a:r>
              <a:rPr lang="en-US" sz="2000" b="1" dirty="0" smtClean="0">
                <a:solidFill>
                  <a:srgbClr val="3366FF"/>
                </a:solidFill>
              </a:rPr>
              <a:t>What age must a child be in order to be considered</a:t>
            </a:r>
          </a:p>
          <a:p>
            <a:pPr>
              <a:buNone/>
            </a:pPr>
            <a:r>
              <a:rPr lang="en-US" sz="2000" b="1" dirty="0" smtClean="0">
                <a:solidFill>
                  <a:srgbClr val="3366FF"/>
                </a:solidFill>
              </a:rPr>
              <a:t>eligible for Head Start?</a:t>
            </a:r>
          </a:p>
          <a:p>
            <a:pPr algn="just"/>
            <a:r>
              <a:rPr lang="en-US" sz="2000" dirty="0" smtClean="0">
                <a:solidFill>
                  <a:schemeClr val="accent2">
                    <a:lumMod val="75000"/>
                  </a:schemeClr>
                </a:solidFill>
              </a:rPr>
              <a:t>A low‐income child who will turn three by the date used by the local</a:t>
            </a:r>
          </a:p>
          <a:p>
            <a:pPr algn="just">
              <a:buNone/>
            </a:pPr>
            <a:r>
              <a:rPr lang="en-US" sz="2000" dirty="0" smtClean="0">
                <a:solidFill>
                  <a:schemeClr val="accent2">
                    <a:lumMod val="75000"/>
                  </a:schemeClr>
                </a:solidFill>
              </a:rPr>
              <a:t>school system to determine kindergarten eligibility is considered to be a Head</a:t>
            </a:r>
          </a:p>
          <a:p>
            <a:pPr algn="just">
              <a:buNone/>
            </a:pPr>
            <a:r>
              <a:rPr lang="en-US" sz="2000" dirty="0" smtClean="0">
                <a:solidFill>
                  <a:schemeClr val="accent2">
                    <a:lumMod val="75000"/>
                  </a:schemeClr>
                </a:solidFill>
              </a:rPr>
              <a:t>Start eligible child and may be enrolled as a 3 year old in the local</a:t>
            </a:r>
          </a:p>
          <a:p>
            <a:pPr algn="just">
              <a:buNone/>
            </a:pPr>
            <a:r>
              <a:rPr lang="en-US" sz="2000" dirty="0" smtClean="0">
                <a:solidFill>
                  <a:schemeClr val="accent2">
                    <a:lumMod val="75000"/>
                  </a:schemeClr>
                </a:solidFill>
              </a:rPr>
              <a:t>Head Start program. That child would, in most cases, be served in Head</a:t>
            </a:r>
          </a:p>
          <a:p>
            <a:pPr algn="just">
              <a:buNone/>
            </a:pPr>
            <a:r>
              <a:rPr lang="en-US" sz="2000" dirty="0" smtClean="0">
                <a:solidFill>
                  <a:schemeClr val="accent2">
                    <a:lumMod val="75000"/>
                  </a:schemeClr>
                </a:solidFill>
              </a:rPr>
              <a:t>Start for two full years, as a 3 year old and then as a 4 year old, before</a:t>
            </a:r>
          </a:p>
          <a:p>
            <a:pPr algn="just">
              <a:buNone/>
            </a:pPr>
            <a:r>
              <a:rPr lang="en-US" sz="2000" dirty="0" smtClean="0">
                <a:solidFill>
                  <a:schemeClr val="accent2">
                    <a:lumMod val="75000"/>
                  </a:schemeClr>
                </a:solidFill>
              </a:rPr>
              <a:t>entering kindergarten. In addition, </a:t>
            </a:r>
            <a:r>
              <a:rPr lang="en-US" sz="2000" dirty="0" smtClean="0">
                <a:solidFill>
                  <a:srgbClr val="C00000"/>
                </a:solidFill>
              </a:rPr>
              <a:t>a Head Start program may enroll a child who was not three by the school cut off date but who has since turned three at any time after  that child’s 3rd birthday, should the program have a vacancy into</a:t>
            </a:r>
          </a:p>
          <a:p>
            <a:pPr algn="just">
              <a:buNone/>
            </a:pPr>
            <a:r>
              <a:rPr lang="en-US" sz="2000" dirty="0" smtClean="0">
                <a:solidFill>
                  <a:srgbClr val="C00000"/>
                </a:solidFill>
              </a:rPr>
              <a:t>which that child can be placed and if such a placement seems</a:t>
            </a:r>
          </a:p>
          <a:p>
            <a:pPr algn="just">
              <a:buNone/>
            </a:pPr>
            <a:r>
              <a:rPr lang="en-US" sz="2000" dirty="0" smtClean="0">
                <a:solidFill>
                  <a:srgbClr val="C00000"/>
                </a:solidFill>
              </a:rPr>
              <a:t>appropriate.</a:t>
            </a:r>
            <a:endParaRPr lang="en-US" sz="2000"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Eligibility   § 1305.4</a:t>
            </a:r>
            <a:endParaRPr lang="en-US" sz="6000" dirty="0"/>
          </a:p>
        </p:txBody>
      </p:sp>
      <p:sp>
        <p:nvSpPr>
          <p:cNvPr id="3" name="Content Placeholder 2"/>
          <p:cNvSpPr>
            <a:spLocks noGrp="1"/>
          </p:cNvSpPr>
          <p:nvPr>
            <p:ph idx="1"/>
          </p:nvPr>
        </p:nvSpPr>
        <p:spPr>
          <a:xfrm>
            <a:off x="152400" y="1371601"/>
            <a:ext cx="8763000" cy="4953000"/>
          </a:xfrm>
        </p:spPr>
        <p:txBody>
          <a:bodyPr/>
          <a:lstStyle/>
          <a:p>
            <a:pPr>
              <a:buNone/>
            </a:pPr>
            <a:r>
              <a:rPr lang="en-US" sz="1800" b="1" dirty="0" smtClean="0"/>
              <a:t>Categorical Eligibility</a:t>
            </a:r>
          </a:p>
          <a:p>
            <a:r>
              <a:rPr lang="en-US" sz="1800" dirty="0" smtClean="0"/>
              <a:t>A child from birth to age five or a pregnant woman is categorically eligible for Head Start (child aged 3-5) or Early Head Start (child aged 0-3, or a pregnant woman) if:</a:t>
            </a:r>
          </a:p>
          <a:p>
            <a:pPr>
              <a:buNone/>
            </a:pPr>
            <a:r>
              <a:rPr lang="en-US" sz="2400" dirty="0" smtClean="0">
                <a:solidFill>
                  <a:srgbClr val="C00000"/>
                </a:solidFill>
              </a:rPr>
              <a:t>Eligible for public assistance</a:t>
            </a:r>
          </a:p>
          <a:p>
            <a:pPr>
              <a:buNone/>
            </a:pPr>
            <a:r>
              <a:rPr lang="en-US" sz="2400" dirty="0" smtClean="0">
                <a:solidFill>
                  <a:srgbClr val="C00000"/>
                </a:solidFill>
              </a:rPr>
              <a:t> </a:t>
            </a:r>
            <a:r>
              <a:rPr lang="en-US" sz="2400" dirty="0" smtClean="0">
                <a:solidFill>
                  <a:schemeClr val="accent2">
                    <a:lumMod val="50000"/>
                  </a:schemeClr>
                </a:solidFill>
              </a:rPr>
              <a:t>→→</a:t>
            </a:r>
            <a:r>
              <a:rPr lang="en-US" sz="2400" dirty="0" smtClean="0">
                <a:solidFill>
                  <a:srgbClr val="C00000"/>
                </a:solidFill>
              </a:rPr>
              <a:t>SSI</a:t>
            </a:r>
          </a:p>
          <a:p>
            <a:pPr>
              <a:buNone/>
            </a:pPr>
            <a:r>
              <a:rPr lang="en-US" sz="2400" dirty="0" smtClean="0">
                <a:solidFill>
                  <a:srgbClr val="C00000"/>
                </a:solidFill>
              </a:rPr>
              <a:t> </a:t>
            </a:r>
            <a:r>
              <a:rPr lang="en-US" sz="2400" dirty="0" smtClean="0">
                <a:solidFill>
                  <a:srgbClr val="000066"/>
                </a:solidFill>
              </a:rPr>
              <a:t>→→</a:t>
            </a:r>
            <a:r>
              <a:rPr lang="en-US" sz="2400" dirty="0" smtClean="0">
                <a:solidFill>
                  <a:srgbClr val="C00000"/>
                </a:solidFill>
              </a:rPr>
              <a:t>TANF</a:t>
            </a:r>
          </a:p>
          <a:p>
            <a:pPr>
              <a:buNone/>
            </a:pPr>
            <a:r>
              <a:rPr lang="en-US" sz="1800" dirty="0" smtClean="0">
                <a:solidFill>
                  <a:srgbClr val="000066"/>
                </a:solidFill>
              </a:rPr>
              <a:t>Temporary Assistance to Needy Families (TANF) and Supplemental Security Income (SSI) are the only two programs which qualify as public assistance for determining Head Start eligibility.</a:t>
            </a:r>
            <a:endParaRPr lang="en-US" sz="2400" dirty="0" smtClean="0"/>
          </a:p>
          <a:p>
            <a:pPr>
              <a:buNone/>
            </a:pPr>
            <a:r>
              <a:rPr lang="en-US" sz="2400" dirty="0" smtClean="0">
                <a:solidFill>
                  <a:schemeClr val="accent2">
                    <a:lumMod val="50000"/>
                  </a:schemeClr>
                </a:solidFill>
              </a:rPr>
              <a:t>→→</a:t>
            </a:r>
            <a:r>
              <a:rPr lang="en-US" sz="2400" dirty="0" smtClean="0">
                <a:solidFill>
                  <a:srgbClr val="C00000"/>
                </a:solidFill>
              </a:rPr>
              <a:t> Foster Care</a:t>
            </a:r>
          </a:p>
          <a:p>
            <a:pPr>
              <a:buNone/>
            </a:pPr>
            <a:r>
              <a:rPr lang="en-US" sz="2400" dirty="0" smtClean="0">
                <a:solidFill>
                  <a:schemeClr val="accent2">
                    <a:lumMod val="50000"/>
                  </a:schemeClr>
                </a:solidFill>
              </a:rPr>
              <a:t>→→ </a:t>
            </a:r>
            <a:r>
              <a:rPr lang="en-US" sz="2400" dirty="0" smtClean="0">
                <a:solidFill>
                  <a:srgbClr val="C00000"/>
                </a:solidFill>
              </a:rPr>
              <a:t>Homeless</a:t>
            </a:r>
          </a:p>
          <a:p>
            <a:pPr>
              <a:buNone/>
            </a:pPr>
            <a:r>
              <a:rPr lang="en-US" sz="1800" dirty="0" smtClean="0"/>
              <a:t>               • McKinney‐Vento Act-Discussed later</a:t>
            </a:r>
          </a:p>
          <a:p>
            <a:pPr>
              <a:buNone/>
            </a:pPr>
            <a:endParaRPr lang="en-US" sz="2000" b="1"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Eligibility Documentation § 1305.4</a:t>
            </a:r>
            <a:br>
              <a:rPr lang="en-US" dirty="0" smtClean="0"/>
            </a:br>
            <a:endParaRPr lang="en-US" dirty="0"/>
          </a:p>
        </p:txBody>
      </p:sp>
      <p:sp>
        <p:nvSpPr>
          <p:cNvPr id="3" name="Content Placeholder 2"/>
          <p:cNvSpPr>
            <a:spLocks noGrp="1"/>
          </p:cNvSpPr>
          <p:nvPr>
            <p:ph idx="1"/>
          </p:nvPr>
        </p:nvSpPr>
        <p:spPr>
          <a:xfrm>
            <a:off x="228600" y="1295401"/>
            <a:ext cx="8458200" cy="5029200"/>
          </a:xfrm>
        </p:spPr>
        <p:txBody>
          <a:bodyPr/>
          <a:lstStyle/>
          <a:p>
            <a:pPr eaLnBrk="1" hangingPunct="1">
              <a:buNone/>
            </a:pPr>
            <a:r>
              <a:rPr lang="en-US" sz="2800" b="1" dirty="0" smtClean="0">
                <a:solidFill>
                  <a:srgbClr val="C00000"/>
                </a:solidFill>
              </a:rPr>
              <a:t>What documentation can be used to determine the determine the income of a family member?</a:t>
            </a:r>
          </a:p>
          <a:p>
            <a:pPr eaLnBrk="1" hangingPunct="1"/>
            <a:r>
              <a:rPr lang="en-US" sz="2800" i="0" dirty="0" smtClean="0">
                <a:solidFill>
                  <a:srgbClr val="254061"/>
                </a:solidFill>
              </a:rPr>
              <a:t>Individual tax forms such as a 1040</a:t>
            </a:r>
          </a:p>
          <a:p>
            <a:pPr eaLnBrk="1" hangingPunct="1"/>
            <a:r>
              <a:rPr lang="en-US" sz="2800" i="0" dirty="0" smtClean="0">
                <a:solidFill>
                  <a:srgbClr val="254061"/>
                </a:solidFill>
              </a:rPr>
              <a:t>W-2 forms</a:t>
            </a:r>
          </a:p>
          <a:p>
            <a:pPr eaLnBrk="1" hangingPunct="1"/>
            <a:r>
              <a:rPr lang="en-US" sz="2800" i="0" dirty="0" smtClean="0">
                <a:solidFill>
                  <a:srgbClr val="254061"/>
                </a:solidFill>
              </a:rPr>
              <a:t>Pay stubs</a:t>
            </a:r>
          </a:p>
          <a:p>
            <a:pPr eaLnBrk="1" hangingPunct="1"/>
            <a:r>
              <a:rPr lang="en-US" sz="2800" i="0" dirty="0" smtClean="0">
                <a:solidFill>
                  <a:srgbClr val="254061"/>
                </a:solidFill>
              </a:rPr>
              <a:t>Documentation from the court system (alimony, child support, etc.)</a:t>
            </a:r>
          </a:p>
          <a:p>
            <a:pPr eaLnBrk="1" hangingPunct="1"/>
            <a:r>
              <a:rPr lang="en-US" sz="2800" i="0" dirty="0" smtClean="0">
                <a:solidFill>
                  <a:srgbClr val="254061"/>
                </a:solidFill>
              </a:rPr>
              <a:t>Proof of public assistance (TANF, SSI)</a:t>
            </a:r>
          </a:p>
          <a:p>
            <a:pPr eaLnBrk="1" hangingPunct="1"/>
            <a:r>
              <a:rPr lang="en-US" sz="2800" i="0" dirty="0" smtClean="0">
                <a:solidFill>
                  <a:srgbClr val="254061"/>
                </a:solidFill>
              </a:rPr>
              <a:t>Letter from employer</a:t>
            </a:r>
          </a:p>
          <a:p>
            <a:pPr eaLnBrk="1" hangingPunct="1">
              <a:buNone/>
            </a:pPr>
            <a:endParaRPr lang="en-US" sz="2000" i="0" dirty="0" smtClean="0">
              <a:solidFill>
                <a:srgbClr val="254061"/>
              </a:solidFill>
            </a:endParaRPr>
          </a:p>
        </p:txBody>
      </p:sp>
      <p:sp>
        <p:nvSpPr>
          <p:cNvPr id="4" name="Slide Number Placeholder 3"/>
          <p:cNvSpPr>
            <a:spLocks noGrp="1"/>
          </p:cNvSpPr>
          <p:nvPr>
            <p:ph type="sldNum"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Determining Income Eligibility § 1305.4</a:t>
            </a:r>
            <a:endParaRPr lang="en-US" sz="3600" dirty="0"/>
          </a:p>
        </p:txBody>
      </p:sp>
      <p:sp>
        <p:nvSpPr>
          <p:cNvPr id="3" name="Content Placeholder 2"/>
          <p:cNvSpPr>
            <a:spLocks noGrp="1"/>
          </p:cNvSpPr>
          <p:nvPr>
            <p:ph idx="1"/>
          </p:nvPr>
        </p:nvSpPr>
        <p:spPr>
          <a:xfrm>
            <a:off x="152400" y="1371601"/>
            <a:ext cx="8839200" cy="4876800"/>
          </a:xfrm>
        </p:spPr>
        <p:txBody>
          <a:bodyPr/>
          <a:lstStyle/>
          <a:p>
            <a:pPr eaLnBrk="1" hangingPunct="1">
              <a:buNone/>
            </a:pPr>
            <a:r>
              <a:rPr lang="en-US" b="1" i="1" dirty="0" smtClean="0">
                <a:latin typeface="Calisto MT" pitchFamily="18" charset="0"/>
              </a:rPr>
              <a:t>One of the most important things that the interviewer (staff) must know is the Head Start definition of family:</a:t>
            </a:r>
          </a:p>
          <a:p>
            <a:pPr eaLnBrk="1" hangingPunct="1"/>
            <a:endParaRPr lang="en-US" sz="2000" b="1" dirty="0" smtClean="0">
              <a:latin typeface="Calisto MT" pitchFamily="18" charset="0"/>
            </a:endParaRPr>
          </a:p>
          <a:p>
            <a:pPr eaLnBrk="1" hangingPunct="1"/>
            <a:r>
              <a:rPr lang="en-US" b="1" dirty="0" smtClean="0">
                <a:solidFill>
                  <a:srgbClr val="FF0000"/>
                </a:solidFill>
                <a:latin typeface="Calisto MT" pitchFamily="18" charset="0"/>
              </a:rPr>
              <a:t>Family</a:t>
            </a:r>
            <a:r>
              <a:rPr lang="en-US" b="1" dirty="0" smtClean="0">
                <a:latin typeface="Calisto MT" pitchFamily="18" charset="0"/>
              </a:rPr>
              <a:t> means </a:t>
            </a:r>
            <a:r>
              <a:rPr lang="en-US" b="1" dirty="0" smtClean="0">
                <a:solidFill>
                  <a:srgbClr val="FF0000"/>
                </a:solidFill>
                <a:latin typeface="Calisto MT" pitchFamily="18" charset="0"/>
              </a:rPr>
              <a:t>all persons living in the same household</a:t>
            </a:r>
            <a:r>
              <a:rPr lang="en-US" b="1" dirty="0" smtClean="0">
                <a:latin typeface="Calisto MT" pitchFamily="18" charset="0"/>
              </a:rPr>
              <a:t> who are </a:t>
            </a:r>
            <a:r>
              <a:rPr lang="en-US" b="1" dirty="0" smtClean="0">
                <a:solidFill>
                  <a:srgbClr val="FF0000"/>
                </a:solidFill>
                <a:latin typeface="Calisto MT" pitchFamily="18" charset="0"/>
              </a:rPr>
              <a:t>supported by the income of the parent(s) or guardian(s)</a:t>
            </a:r>
            <a:r>
              <a:rPr lang="en-US" b="1" dirty="0" smtClean="0">
                <a:latin typeface="Calisto MT" pitchFamily="18" charset="0"/>
              </a:rPr>
              <a:t> of the </a:t>
            </a:r>
            <a:r>
              <a:rPr lang="en-US" b="1" dirty="0" smtClean="0">
                <a:solidFill>
                  <a:srgbClr val="FF0000"/>
                </a:solidFill>
                <a:latin typeface="Calisto MT" pitchFamily="18" charset="0"/>
              </a:rPr>
              <a:t>child enrolling or participating in the program</a:t>
            </a:r>
            <a:r>
              <a:rPr lang="en-US" b="1" dirty="0" smtClean="0">
                <a:latin typeface="Calisto MT" pitchFamily="18" charset="0"/>
              </a:rPr>
              <a:t>, </a:t>
            </a:r>
            <a:r>
              <a:rPr lang="en-US" b="1" u="sng" dirty="0" smtClean="0">
                <a:latin typeface="Calisto MT" pitchFamily="18" charset="0"/>
              </a:rPr>
              <a:t>and</a:t>
            </a:r>
            <a:r>
              <a:rPr lang="en-US" b="1" dirty="0" smtClean="0">
                <a:latin typeface="Calisto MT" pitchFamily="18" charset="0"/>
              </a:rPr>
              <a:t> </a:t>
            </a:r>
            <a:r>
              <a:rPr lang="en-US" b="1" dirty="0" smtClean="0">
                <a:solidFill>
                  <a:srgbClr val="FF0000"/>
                </a:solidFill>
                <a:latin typeface="Calisto MT" pitchFamily="18" charset="0"/>
              </a:rPr>
              <a:t>related </a:t>
            </a:r>
            <a:r>
              <a:rPr lang="en-US" b="1" dirty="0" smtClean="0">
                <a:latin typeface="Calisto MT" pitchFamily="18" charset="0"/>
              </a:rPr>
              <a:t>to the parent(s) or guardian(s) by </a:t>
            </a:r>
            <a:r>
              <a:rPr lang="en-US" b="1" dirty="0" smtClean="0">
                <a:solidFill>
                  <a:srgbClr val="FF0000"/>
                </a:solidFill>
                <a:latin typeface="Calisto MT" pitchFamily="18" charset="0"/>
              </a:rPr>
              <a:t>blood, marriage </a:t>
            </a:r>
            <a:r>
              <a:rPr lang="en-US" b="1" dirty="0" smtClean="0">
                <a:latin typeface="Calisto MT" pitchFamily="18" charset="0"/>
              </a:rPr>
              <a:t>or </a:t>
            </a:r>
            <a:r>
              <a:rPr lang="en-US" b="1" dirty="0" smtClean="0">
                <a:solidFill>
                  <a:srgbClr val="FF0000"/>
                </a:solidFill>
                <a:latin typeface="Calisto MT" pitchFamily="18" charset="0"/>
              </a:rPr>
              <a:t>adoption</a:t>
            </a:r>
            <a:r>
              <a:rPr lang="en-US" b="1" dirty="0" smtClean="0">
                <a:latin typeface="Calisto MT" pitchFamily="18" charset="0"/>
              </a:rPr>
              <a:t>.</a:t>
            </a:r>
          </a:p>
          <a:p>
            <a:pPr eaLnBrk="1" hangingPunct="1">
              <a:buNone/>
            </a:pPr>
            <a:endParaRPr lang="en-US" sz="2000" b="1" i="1" dirty="0" smtClean="0">
              <a:latin typeface="Calisto MT" pitchFamily="18" charset="0"/>
            </a:endParaRPr>
          </a:p>
          <a:p>
            <a:pPr eaLnBrk="1" hangingPunct="1">
              <a:buNone/>
            </a:pPr>
            <a:endParaRPr lang="en-US" sz="2000" b="1" dirty="0" smtClean="0">
              <a:latin typeface="Calisto MT" pitchFamily="18"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1"/>
            <a:ext cx="8763000" cy="4953000"/>
          </a:xfrm>
        </p:spPr>
        <p:txBody>
          <a:bodyPr/>
          <a:lstStyle/>
          <a:p>
            <a:pPr algn="ctr" eaLnBrk="1" hangingPunct="1">
              <a:buNone/>
            </a:pPr>
            <a:r>
              <a:rPr lang="en-US" sz="4800" dirty="0" smtClean="0">
                <a:solidFill>
                  <a:srgbClr val="C00000"/>
                </a:solidFill>
                <a:latin typeface="Lucida Bright" pitchFamily="18" charset="0"/>
              </a:rPr>
              <a:t>The following are some examples of possible scenarios an interviewer may be faced with when trying to determine family income:</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Training Objectives</a:t>
            </a:r>
            <a:endParaRPr lang="en-US" sz="5400" dirty="0"/>
          </a:p>
        </p:txBody>
      </p:sp>
      <p:sp>
        <p:nvSpPr>
          <p:cNvPr id="3" name="Content Placeholder 2"/>
          <p:cNvSpPr>
            <a:spLocks noGrp="1"/>
          </p:cNvSpPr>
          <p:nvPr>
            <p:ph idx="1"/>
          </p:nvPr>
        </p:nvSpPr>
        <p:spPr>
          <a:xfrm>
            <a:off x="152400" y="1371601"/>
            <a:ext cx="8763000" cy="4953000"/>
          </a:xfrm>
        </p:spPr>
        <p:txBody>
          <a:bodyPr/>
          <a:lstStyle/>
          <a:p>
            <a:r>
              <a:rPr lang="en-US" sz="2800" dirty="0" smtClean="0"/>
              <a:t>To give Head Start and Early Head Start Directors, Managers, Coordinators and Supervisors an understanding of the requirements of ERSEA including recent changes as a result of national attention.</a:t>
            </a:r>
          </a:p>
          <a:p>
            <a:pPr>
              <a:buNone/>
            </a:pPr>
            <a:endParaRPr lang="en-US" sz="2800" dirty="0" smtClean="0"/>
          </a:p>
          <a:p>
            <a:r>
              <a:rPr lang="en-US" sz="2800" dirty="0" smtClean="0"/>
              <a:t> To discuss components of ERSEA policies and procedures, staff training and monitoring to ensure accountability.</a:t>
            </a:r>
          </a:p>
          <a:p>
            <a:pPr>
              <a:buNone/>
            </a:pPr>
            <a:endParaRPr lang="en-US" sz="2800" dirty="0" smtClean="0"/>
          </a:p>
          <a:p>
            <a:r>
              <a:rPr lang="en-US" sz="2800" dirty="0" smtClean="0"/>
              <a:t>To review resources available to answer the “what if’s.”</a:t>
            </a:r>
            <a:endParaRPr lang="en-US" sz="28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1"/>
            <a:ext cx="8686800" cy="4876800"/>
          </a:xfrm>
        </p:spPr>
        <p:txBody>
          <a:bodyPr/>
          <a:lstStyle/>
          <a:p>
            <a:pPr eaLnBrk="1" hangingPunct="1">
              <a:buNone/>
            </a:pPr>
            <a:r>
              <a:rPr lang="en-US" b="1" dirty="0" smtClean="0">
                <a:latin typeface="Lucida Sans" pitchFamily="34" charset="0"/>
              </a:rPr>
              <a:t>John &amp; Cathy come to fill out an application for their son Ricky.  They tell the interviewer that they have an older son that is married and does not live with them.  </a:t>
            </a:r>
          </a:p>
          <a:p>
            <a:pPr eaLnBrk="1" hangingPunct="1">
              <a:buNone/>
            </a:pPr>
            <a:r>
              <a:rPr lang="en-US" b="1" dirty="0" smtClean="0">
                <a:latin typeface="Lucida Sans" pitchFamily="34" charset="0"/>
              </a:rPr>
              <a:t>How many would be in the family? </a:t>
            </a:r>
          </a:p>
          <a:p>
            <a:pPr eaLnBrk="1" hangingPunct="1">
              <a:buNone/>
            </a:pPr>
            <a:endParaRPr lang="en-US" b="1" dirty="0" smtClean="0">
              <a:latin typeface="Lucida Sans" pitchFamily="34" charset="0"/>
            </a:endParaRPr>
          </a:p>
          <a:p>
            <a:pPr eaLnBrk="1" hangingPunct="1">
              <a:buNone/>
            </a:pPr>
            <a:r>
              <a:rPr lang="en-US" b="1" dirty="0" smtClean="0">
                <a:solidFill>
                  <a:srgbClr val="FF0000"/>
                </a:solidFill>
                <a:latin typeface="Times New Roman" pitchFamily="18" charset="0"/>
                <a:cs typeface="Times New Roman" pitchFamily="18" charset="0"/>
              </a:rPr>
              <a:t>3 - The older son would not count because he is not living in the household.</a:t>
            </a:r>
          </a:p>
          <a:p>
            <a:pPr eaLnBrk="1" hangingPunct="1">
              <a:buNone/>
            </a:pPr>
            <a:endParaRPr lang="en-US" b="1" dirty="0" smtClean="0">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152400" y="1371600"/>
            <a:ext cx="8763000" cy="4876799"/>
          </a:xfrm>
        </p:spPr>
        <p:txBody>
          <a:bodyPr/>
          <a:lstStyle/>
          <a:p>
            <a:pPr eaLnBrk="1" hangingPunct="1">
              <a:buNone/>
            </a:pPr>
            <a:r>
              <a:rPr lang="en-US" b="1" dirty="0" smtClean="0">
                <a:latin typeface="Lucida Sans" pitchFamily="34" charset="0"/>
              </a:rPr>
              <a:t>A parent comes to fill out an application for her daughter Jennifer.  She says that she has another child, Lucy, that lives in the home.  Lucy works at McDonalds on nights and weekends.  Should Lucy’s wages count in the family income?</a:t>
            </a:r>
          </a:p>
          <a:p>
            <a:pPr algn="just">
              <a:buNone/>
            </a:pPr>
            <a:r>
              <a:rPr lang="en-US" sz="2800" b="1" dirty="0" smtClean="0">
                <a:solidFill>
                  <a:srgbClr val="FF0000"/>
                </a:solidFill>
                <a:latin typeface="Times New Roman" pitchFamily="18" charset="0"/>
                <a:cs typeface="Times New Roman" pitchFamily="18" charset="0"/>
              </a:rPr>
              <a:t>No, Only the income of the parents would count for family income.</a:t>
            </a:r>
            <a:endParaRPr lang="en-US" sz="28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
            </a:r>
            <a:br>
              <a:rPr lang="en-US" sz="4800" dirty="0" smtClean="0"/>
            </a:br>
            <a:r>
              <a:rPr lang="en-US" sz="4800" dirty="0" smtClean="0"/>
              <a:t>Eligibility Scenarios § 1305.4</a:t>
            </a:r>
            <a:br>
              <a:rPr lang="en-US" sz="4800" dirty="0" smtClean="0"/>
            </a:br>
            <a:r>
              <a:rPr lang="en-US" sz="4800" dirty="0" smtClean="0"/>
              <a:t> </a:t>
            </a:r>
            <a:endParaRPr lang="en-US" sz="4800" dirty="0"/>
          </a:p>
        </p:txBody>
      </p:sp>
      <p:sp>
        <p:nvSpPr>
          <p:cNvPr id="3" name="Content Placeholder 2"/>
          <p:cNvSpPr>
            <a:spLocks noGrp="1"/>
          </p:cNvSpPr>
          <p:nvPr>
            <p:ph idx="1"/>
          </p:nvPr>
        </p:nvSpPr>
        <p:spPr>
          <a:xfrm>
            <a:off x="228600" y="1371601"/>
            <a:ext cx="8763000" cy="4953000"/>
          </a:xfrm>
        </p:spPr>
        <p:txBody>
          <a:bodyPr/>
          <a:lstStyle/>
          <a:p>
            <a:pPr eaLnBrk="1" hangingPunct="1">
              <a:buNone/>
            </a:pPr>
            <a:r>
              <a:rPr lang="en-US" sz="2800" b="1" dirty="0" smtClean="0">
                <a:latin typeface="Lucida Sans" pitchFamily="34" charset="0"/>
              </a:rPr>
              <a:t> A mother comes to fill out an application for her son Donnie.  She says that her and her husband recently divorced and they decided to split up their twin boys, Donnie and Ronnie. Ronnie now lives with her husband in an apartment just across the road from her house.  How many should count in Donnie’s family?</a:t>
            </a:r>
          </a:p>
          <a:p>
            <a:pPr eaLnBrk="1" hangingPunct="1">
              <a:buNone/>
            </a:pPr>
            <a:r>
              <a:rPr lang="en-US" b="1" dirty="0" smtClean="0">
                <a:solidFill>
                  <a:srgbClr val="FF0000"/>
                </a:solidFill>
                <a:latin typeface="Times New Roman" pitchFamily="18" charset="0"/>
                <a:cs typeface="Times New Roman" pitchFamily="18" charset="0"/>
              </a:rPr>
              <a:t>2 – The mother and Donnie</a:t>
            </a:r>
          </a:p>
          <a:p>
            <a:pPr eaLnBrk="1" hangingPunct="1">
              <a:buNone/>
            </a:pPr>
            <a:endParaRPr lang="en-US" sz="2800" b="1" dirty="0" smtClean="0">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
            </a:r>
            <a:br>
              <a:rPr lang="en-US" sz="4800" dirty="0" smtClean="0"/>
            </a:br>
            <a:r>
              <a:rPr lang="en-US" sz="4800" dirty="0" smtClean="0"/>
              <a:t>Eligibility Scenarios § 1305.4</a:t>
            </a:r>
            <a:br>
              <a:rPr lang="en-US" sz="4800" dirty="0" smtClean="0"/>
            </a:br>
            <a:r>
              <a:rPr lang="en-US" sz="4800" dirty="0" smtClean="0"/>
              <a:t>   </a:t>
            </a:r>
            <a:endParaRPr lang="en-US" sz="4800" dirty="0"/>
          </a:p>
        </p:txBody>
      </p:sp>
      <p:sp>
        <p:nvSpPr>
          <p:cNvPr id="3" name="Content Placeholder 2"/>
          <p:cNvSpPr>
            <a:spLocks noGrp="1"/>
          </p:cNvSpPr>
          <p:nvPr>
            <p:ph idx="1"/>
          </p:nvPr>
        </p:nvSpPr>
        <p:spPr>
          <a:xfrm>
            <a:off x="228600" y="1371601"/>
            <a:ext cx="8610600" cy="4953000"/>
          </a:xfrm>
        </p:spPr>
        <p:txBody>
          <a:bodyPr/>
          <a:lstStyle/>
          <a:p>
            <a:pPr eaLnBrk="1" hangingPunct="1">
              <a:buNone/>
            </a:pPr>
            <a:r>
              <a:rPr lang="en-US" sz="2400" b="1" dirty="0" smtClean="0">
                <a:latin typeface="Lucida Sans" pitchFamily="34" charset="0"/>
              </a:rPr>
              <a:t>A married couple comes to fill out an application for their son.  The father states that he worked as a coal miner until 2 months ago when he was fired for stealing.  He says that he is currently drawing unemployment wages.  The mother states that she works at the airport.  Obviously, the mother’s income should be counted.  But what should the interviewer use to verify the father’s income and how should it be calculated?</a:t>
            </a:r>
          </a:p>
          <a:p>
            <a:pPr eaLnBrk="1" hangingPunct="1">
              <a:buNone/>
            </a:pPr>
            <a:r>
              <a:rPr lang="en-US" sz="2400" b="1" dirty="0" smtClean="0">
                <a:solidFill>
                  <a:srgbClr val="FF0000"/>
                </a:solidFill>
                <a:latin typeface="Times New Roman" pitchFamily="18" charset="0"/>
                <a:cs typeface="Times New Roman" pitchFamily="18" charset="0"/>
              </a:rPr>
              <a:t>Only the unemployment proof for 1 month.  It should be multiplied by the number of pay periods for one year.  (i.e. Pay stub for 2 week period would be multiplied by 26)</a:t>
            </a:r>
          </a:p>
          <a:p>
            <a:pPr eaLnBrk="1" hangingPunct="1">
              <a:buNone/>
            </a:pPr>
            <a:endParaRPr lang="en-US" sz="2400" b="1" dirty="0" smtClean="0">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1"/>
            <a:ext cx="8763000" cy="4724400"/>
          </a:xfrm>
        </p:spPr>
        <p:txBody>
          <a:bodyPr/>
          <a:lstStyle/>
          <a:p>
            <a:pPr eaLnBrk="1" hangingPunct="1">
              <a:buNone/>
            </a:pPr>
            <a:r>
              <a:rPr lang="en-US" sz="2400" b="1" dirty="0" smtClean="0">
                <a:latin typeface="Lucida Sans" pitchFamily="34" charset="0"/>
              </a:rPr>
              <a:t>Betty comes to fill out an application for her daughter Linda.  She says that she is divorced from Linda’s father and got married again last month to a doctor in Hazard.  She also has another child that she adopted two years ago.  How many are in the family?</a:t>
            </a:r>
          </a:p>
          <a:p>
            <a:pPr eaLnBrk="1" hangingPunct="1">
              <a:buNone/>
            </a:pPr>
            <a:r>
              <a:rPr lang="en-US" sz="2400" b="1" dirty="0" smtClean="0">
                <a:solidFill>
                  <a:srgbClr val="FF0000"/>
                </a:solidFill>
                <a:latin typeface="Times New Roman" pitchFamily="18" charset="0"/>
                <a:cs typeface="Times New Roman" pitchFamily="18" charset="0"/>
              </a:rPr>
              <a:t>4 – Betty, Linda, the other child and the </a:t>
            </a:r>
            <a:r>
              <a:rPr lang="en-US" sz="2400" b="1" u="sng" dirty="0" smtClean="0">
                <a:solidFill>
                  <a:srgbClr val="FF0000"/>
                </a:solidFill>
                <a:latin typeface="Times New Roman" pitchFamily="18" charset="0"/>
                <a:cs typeface="Times New Roman" pitchFamily="18" charset="0"/>
              </a:rPr>
              <a:t>new</a:t>
            </a:r>
            <a:r>
              <a:rPr lang="en-US" sz="2400" b="1" dirty="0" smtClean="0">
                <a:solidFill>
                  <a:srgbClr val="FF0000"/>
                </a:solidFill>
                <a:latin typeface="Times New Roman" pitchFamily="18" charset="0"/>
                <a:cs typeface="Times New Roman" pitchFamily="18" charset="0"/>
              </a:rPr>
              <a:t> husband</a:t>
            </a:r>
          </a:p>
          <a:p>
            <a:pPr eaLnBrk="1" hangingPunct="1">
              <a:buNone/>
            </a:pPr>
            <a:r>
              <a:rPr lang="en-US" sz="2400" b="1" dirty="0" smtClean="0">
                <a:latin typeface="Lucida Sans" pitchFamily="34" charset="0"/>
              </a:rPr>
              <a:t>Should the interviewer calculate only a month of the husband’s income or the previous 12 months?</a:t>
            </a:r>
          </a:p>
          <a:p>
            <a:pPr eaLnBrk="1" hangingPunct="1">
              <a:buNone/>
            </a:pPr>
            <a:r>
              <a:rPr lang="en-US" sz="2400" b="1" dirty="0" smtClean="0">
                <a:solidFill>
                  <a:srgbClr val="FF0000"/>
                </a:solidFill>
                <a:latin typeface="Times New Roman" pitchFamily="18" charset="0"/>
                <a:cs typeface="Times New Roman" pitchFamily="18" charset="0"/>
              </a:rPr>
              <a:t>The previous 12 months</a:t>
            </a:r>
          </a:p>
          <a:p>
            <a:pPr eaLnBrk="1" hangingPunct="1">
              <a:buNone/>
            </a:pPr>
            <a:endParaRPr lang="en-US" sz="2400" b="1" dirty="0" smtClean="0">
              <a:solidFill>
                <a:srgbClr val="FF0000"/>
              </a:solidFill>
              <a:latin typeface="Times New Roman" pitchFamily="18" charset="0"/>
              <a:cs typeface="Times New Roman" pitchFamily="18" charset="0"/>
            </a:endParaRPr>
          </a:p>
          <a:p>
            <a:pPr eaLnBrk="1" hangingPunct="1">
              <a:buNone/>
            </a:pPr>
            <a:endParaRPr lang="en-US" sz="2400" b="1" dirty="0" smtClean="0">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1"/>
            <a:ext cx="8686800" cy="4800600"/>
          </a:xfrm>
        </p:spPr>
        <p:txBody>
          <a:bodyPr/>
          <a:lstStyle/>
          <a:p>
            <a:pPr eaLnBrk="1" hangingPunct="1">
              <a:buNone/>
            </a:pPr>
            <a:r>
              <a:rPr lang="en-US" sz="2400" b="1" dirty="0" smtClean="0">
                <a:latin typeface="Lucida Sans" pitchFamily="34" charset="0"/>
              </a:rPr>
              <a:t>Kellie arrives at the center and wants to fill out an application for her two nephews.  She provides documentation showing that she receives Kinship Care money for both of them.  She says she works part time but does not have any check stubs with her.  How many would be in the family?  Should the interviewer ask Kellie to bring her check stubs back at another time or should she just write down the amount Kellie tells her?</a:t>
            </a:r>
          </a:p>
          <a:p>
            <a:pPr eaLnBrk="1" hangingPunct="1">
              <a:buNone/>
            </a:pPr>
            <a:endParaRPr lang="en-US" sz="2400" b="1" dirty="0" smtClean="0">
              <a:latin typeface="Lucida Sans" pitchFamily="34" charset="0"/>
            </a:endParaRPr>
          </a:p>
          <a:p>
            <a:pPr eaLnBrk="1" hangingPunct="1">
              <a:buNone/>
            </a:pPr>
            <a:r>
              <a:rPr lang="en-US" sz="2400" b="1" dirty="0" smtClean="0">
                <a:solidFill>
                  <a:srgbClr val="FF0000"/>
                </a:solidFill>
                <a:latin typeface="Times New Roman" pitchFamily="18" charset="0"/>
                <a:cs typeface="Times New Roman" pitchFamily="18" charset="0"/>
              </a:rPr>
              <a:t>Both children would be families of “1”.  Since the children are in Kinship Care, no other income verification is needed</a:t>
            </a:r>
            <a:endParaRPr lang="en-US" sz="2400" b="1" dirty="0" smtClean="0">
              <a:solidFill>
                <a:srgbClr val="FF0000"/>
              </a:solidFill>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1"/>
            <a:ext cx="8534400" cy="4953000"/>
          </a:xfrm>
        </p:spPr>
        <p:txBody>
          <a:bodyPr/>
          <a:lstStyle/>
          <a:p>
            <a:pPr eaLnBrk="1" hangingPunct="1">
              <a:buNone/>
            </a:pPr>
            <a:r>
              <a:rPr lang="en-US" sz="2800" b="1" dirty="0" smtClean="0">
                <a:latin typeface="Lucida Sans" pitchFamily="34" charset="0"/>
              </a:rPr>
              <a:t>Tina and Rocky live together but are not married.  They have one child together, Pete.  But Rocky also has two other children that live with them that are from his first marriage.  Tina comes to fill out an application for their son Pete.  How many are in the family?</a:t>
            </a:r>
          </a:p>
          <a:p>
            <a:pPr algn="ctr">
              <a:buNone/>
            </a:pPr>
            <a:r>
              <a:rPr lang="en-US" sz="2800" b="1" dirty="0" smtClean="0">
                <a:solidFill>
                  <a:srgbClr val="FF0000"/>
                </a:solidFill>
                <a:latin typeface="Times New Roman" pitchFamily="18" charset="0"/>
                <a:cs typeface="Times New Roman" pitchFamily="18" charset="0"/>
              </a:rPr>
              <a:t>5 – Even though Tina and Rocky are not married, he is still a parent to Pete.  This means that his other kids would count in the family.</a:t>
            </a:r>
            <a:endParaRPr lang="en-US" sz="2800"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0"/>
            <a:ext cx="8686800" cy="4952999"/>
          </a:xfrm>
        </p:spPr>
        <p:txBody>
          <a:bodyPr/>
          <a:lstStyle/>
          <a:p>
            <a:pPr eaLnBrk="1" hangingPunct="1">
              <a:buNone/>
            </a:pPr>
            <a:r>
              <a:rPr lang="en-US" sz="2800" b="1" dirty="0" smtClean="0">
                <a:solidFill>
                  <a:srgbClr val="0070C0"/>
                </a:solidFill>
                <a:latin typeface="Lucida Sans" pitchFamily="34" charset="0"/>
              </a:rPr>
              <a:t>A foster parent named Wanda and her 17 year old foster child, Annie, arrive at the center.  The foster parent says that they have come to fill out an application for Annie’s child.  Wanda states that Annie and her child live with her (Wanda) and Annie does not work.  Whose income should be counted and how many are in the family?</a:t>
            </a:r>
          </a:p>
          <a:p>
            <a:pPr eaLnBrk="1" hangingPunct="1">
              <a:buNone/>
            </a:pPr>
            <a:r>
              <a:rPr lang="en-US" sz="2800" b="1" dirty="0" smtClean="0">
                <a:solidFill>
                  <a:srgbClr val="FF0000"/>
                </a:solidFill>
                <a:latin typeface="Times New Roman" pitchFamily="18" charset="0"/>
                <a:cs typeface="Times New Roman" pitchFamily="18" charset="0"/>
              </a:rPr>
              <a:t>2 – Annie and the child.  Since Annie does not work, her income would be “0”.  </a:t>
            </a:r>
          </a:p>
          <a:p>
            <a:pPr eaLnBrk="1" hangingPunct="1">
              <a:buNone/>
            </a:pPr>
            <a:endParaRPr lang="en-US" sz="2800" b="1" dirty="0" smtClean="0">
              <a:solidFill>
                <a:srgbClr val="0070C0"/>
              </a:solidFill>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Eligibility Scenarios  § 1305.4</a:t>
            </a:r>
            <a:endParaRPr lang="en-US" sz="4800" dirty="0"/>
          </a:p>
        </p:txBody>
      </p:sp>
      <p:sp>
        <p:nvSpPr>
          <p:cNvPr id="3" name="Content Placeholder 2"/>
          <p:cNvSpPr>
            <a:spLocks noGrp="1"/>
          </p:cNvSpPr>
          <p:nvPr>
            <p:ph idx="1"/>
          </p:nvPr>
        </p:nvSpPr>
        <p:spPr>
          <a:xfrm>
            <a:off x="228600" y="1371601"/>
            <a:ext cx="8763000" cy="4953000"/>
          </a:xfrm>
        </p:spPr>
        <p:txBody>
          <a:bodyPr/>
          <a:lstStyle/>
          <a:p>
            <a:pPr eaLnBrk="1" hangingPunct="1"/>
            <a:r>
              <a:rPr lang="en-US" sz="2800" b="1" dirty="0" smtClean="0">
                <a:latin typeface="Lucida Sans" pitchFamily="34" charset="0"/>
              </a:rPr>
              <a:t>A father comes to fill out an application for his son.  When asked about his income, he tells the interviewer that he has been working at Wal-Mart for the past 3 months.  He also says that he worked at Arby’s for the previous 5 years before taking the job at Wal-Mart.  How should his income be calculated?  </a:t>
            </a:r>
          </a:p>
          <a:p>
            <a:pPr eaLnBrk="1" hangingPunct="1">
              <a:buNone/>
            </a:pPr>
            <a:r>
              <a:rPr lang="en-US" sz="2800" b="1" dirty="0" smtClean="0">
                <a:solidFill>
                  <a:srgbClr val="FF0000"/>
                </a:solidFill>
                <a:latin typeface="Times New Roman" pitchFamily="18" charset="0"/>
                <a:cs typeface="Times New Roman" pitchFamily="18" charset="0"/>
              </a:rPr>
              <a:t>It can either be last year’s tax forms or the interviewer can take his Wal-Mart income for 1 month and multiply by 12.</a:t>
            </a:r>
          </a:p>
          <a:p>
            <a:pPr eaLnBrk="1" hangingPunct="1">
              <a:buNone/>
            </a:pPr>
            <a:endParaRPr lang="en-US" sz="2800" b="1" dirty="0" smtClean="0">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sz="4800" dirty="0" smtClean="0"/>
              <a:t>Eligibility Scenarios § 1305.4</a:t>
            </a:r>
            <a:r>
              <a:rPr lang="en-US" dirty="0" smtClean="0"/>
              <a:t/>
            </a:r>
            <a:br>
              <a:rPr lang="en-US" dirty="0" smtClean="0"/>
            </a:br>
            <a:endParaRPr lang="en-US" dirty="0"/>
          </a:p>
        </p:txBody>
      </p:sp>
      <p:sp>
        <p:nvSpPr>
          <p:cNvPr id="3" name="Content Placeholder 2"/>
          <p:cNvSpPr>
            <a:spLocks noGrp="1"/>
          </p:cNvSpPr>
          <p:nvPr>
            <p:ph idx="1"/>
          </p:nvPr>
        </p:nvSpPr>
        <p:spPr>
          <a:xfrm>
            <a:off x="152400" y="1371600"/>
            <a:ext cx="8763000" cy="4952999"/>
          </a:xfrm>
        </p:spPr>
        <p:txBody>
          <a:bodyPr/>
          <a:lstStyle/>
          <a:p>
            <a:pPr eaLnBrk="1" hangingPunct="1">
              <a:buNone/>
            </a:pPr>
            <a:r>
              <a:rPr lang="en-US" sz="2800" b="1" dirty="0" smtClean="0">
                <a:latin typeface="Lucida Sans" pitchFamily="34" charset="0"/>
              </a:rPr>
              <a:t>Jill comes to fill out an application for her daughter.  She tells the interviewer that she doesn’t work and that her mother pays all of her bills including the rent for her apartment which totals $1,200 per month.  Should Jill be asked to fill out a “0” income form?  Should the family income be $1,200 or should it be $0.00?</a:t>
            </a:r>
          </a:p>
          <a:p>
            <a:pPr eaLnBrk="1" hangingPunct="1">
              <a:buNone/>
            </a:pPr>
            <a:r>
              <a:rPr lang="en-US" sz="2800" b="1" dirty="0" smtClean="0">
                <a:solidFill>
                  <a:srgbClr val="FF0000"/>
                </a:solidFill>
                <a:latin typeface="Times New Roman" pitchFamily="18" charset="0"/>
                <a:cs typeface="Times New Roman" pitchFamily="18" charset="0"/>
              </a:rPr>
              <a:t>Yes, the parent would need to fill out the “0” income form.  According to the scenario, she does not have any income because the money she receives is a “gift”.</a:t>
            </a:r>
          </a:p>
          <a:p>
            <a:pPr eaLnBrk="1" hangingPunct="1">
              <a:buNone/>
            </a:pPr>
            <a:endParaRPr lang="en-US" sz="2800" b="1" dirty="0" smtClean="0">
              <a:latin typeface="Lucida Sans" pitchFamily="34" charset="0"/>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29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8229600" cy="563562"/>
          </a:xfrm>
        </p:spPr>
        <p:txBody>
          <a:bodyPr/>
          <a:lstStyle/>
          <a:p>
            <a:r>
              <a:rPr lang="en-US" sz="5400" dirty="0" smtClean="0"/>
              <a:t>Eligibility     § 1305.4</a:t>
            </a:r>
            <a:endParaRPr lang="en-US" sz="5400" dirty="0"/>
          </a:p>
        </p:txBody>
      </p:sp>
      <p:sp>
        <p:nvSpPr>
          <p:cNvPr id="3" name="Content Placeholder 2"/>
          <p:cNvSpPr>
            <a:spLocks noGrp="1"/>
          </p:cNvSpPr>
          <p:nvPr>
            <p:ph idx="1"/>
          </p:nvPr>
        </p:nvSpPr>
        <p:spPr>
          <a:xfrm>
            <a:off x="304800" y="1295401"/>
            <a:ext cx="8382000" cy="4953000"/>
          </a:xfrm>
        </p:spPr>
        <p:txBody>
          <a:bodyPr/>
          <a:lstStyle/>
          <a:p>
            <a:pPr eaLnBrk="1" hangingPunct="1">
              <a:buFontTx/>
              <a:buNone/>
            </a:pPr>
            <a:r>
              <a:rPr lang="en-US" dirty="0" smtClean="0">
                <a:solidFill>
                  <a:srgbClr val="254061"/>
                </a:solidFill>
              </a:rPr>
              <a:t>The only two requirements that must be met for a child to be eligible for Head Start is </a:t>
            </a:r>
            <a:r>
              <a:rPr lang="en-US" dirty="0" smtClean="0">
                <a:solidFill>
                  <a:srgbClr val="FF0000"/>
                </a:solidFill>
              </a:rPr>
              <a:t>age</a:t>
            </a:r>
            <a:r>
              <a:rPr lang="en-US" dirty="0" smtClean="0">
                <a:solidFill>
                  <a:srgbClr val="254061"/>
                </a:solidFill>
              </a:rPr>
              <a:t> and </a:t>
            </a:r>
            <a:r>
              <a:rPr lang="en-US" dirty="0" smtClean="0">
                <a:solidFill>
                  <a:srgbClr val="FF0000"/>
                </a:solidFill>
              </a:rPr>
              <a:t>income</a:t>
            </a:r>
            <a:r>
              <a:rPr lang="en-US" dirty="0" smtClean="0">
                <a:solidFill>
                  <a:srgbClr val="254061"/>
                </a:solidFill>
              </a:rPr>
              <a:t>.</a:t>
            </a:r>
          </a:p>
          <a:p>
            <a:pPr>
              <a:buNone/>
            </a:pPr>
            <a:r>
              <a:rPr lang="en-US" sz="2400" b="1" i="1" dirty="0" smtClean="0"/>
              <a:t>Categorical (automatic) Eligibility:</a:t>
            </a:r>
          </a:p>
          <a:p>
            <a:r>
              <a:rPr lang="en-US" sz="2400" dirty="0" smtClean="0"/>
              <a:t>For the purpose of eligibility, a child from a family that is homeless, receiving public assistance or a child in foster care is eligible even if the family income exceeds the income guidelines.</a:t>
            </a:r>
          </a:p>
          <a:p>
            <a:pPr>
              <a:buNone/>
            </a:pPr>
            <a:r>
              <a:rPr lang="en-US" sz="2400" dirty="0" smtClean="0">
                <a:solidFill>
                  <a:srgbClr val="FF0000"/>
                </a:solidFill>
              </a:rPr>
              <a:t>• Homeless</a:t>
            </a:r>
          </a:p>
          <a:p>
            <a:pPr>
              <a:buNone/>
            </a:pPr>
            <a:r>
              <a:rPr lang="en-US" sz="2400" dirty="0" smtClean="0">
                <a:solidFill>
                  <a:srgbClr val="FF0000"/>
                </a:solidFill>
              </a:rPr>
              <a:t>• Foster Children</a:t>
            </a:r>
          </a:p>
          <a:p>
            <a:pPr>
              <a:buNone/>
            </a:pPr>
            <a:r>
              <a:rPr lang="en-US" sz="2400" dirty="0" smtClean="0">
                <a:solidFill>
                  <a:srgbClr val="FF0000"/>
                </a:solidFill>
              </a:rPr>
              <a:t>• Families receiving Public Assistance</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7"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7"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Child Income  § 1305.4</a:t>
            </a:r>
            <a:endParaRPr lang="en-US" sz="5400" dirty="0"/>
          </a:p>
        </p:txBody>
      </p:sp>
      <p:sp>
        <p:nvSpPr>
          <p:cNvPr id="3" name="Content Placeholder 2"/>
          <p:cNvSpPr>
            <a:spLocks noGrp="1"/>
          </p:cNvSpPr>
          <p:nvPr>
            <p:ph idx="1"/>
          </p:nvPr>
        </p:nvSpPr>
        <p:spPr>
          <a:xfrm>
            <a:off x="228600" y="1371600"/>
            <a:ext cx="8763000" cy="5029200"/>
          </a:xfrm>
        </p:spPr>
        <p:txBody>
          <a:bodyPr/>
          <a:lstStyle/>
          <a:p>
            <a:pPr eaLnBrk="1" hangingPunct="1">
              <a:buNone/>
            </a:pPr>
            <a:r>
              <a:rPr lang="en-US" sz="3600" dirty="0" smtClean="0">
                <a:solidFill>
                  <a:srgbClr val="254061"/>
                </a:solidFill>
              </a:rPr>
              <a:t>For our purposes, a child only has income in one particular situation.  What is it?  </a:t>
            </a:r>
          </a:p>
          <a:p>
            <a:pPr eaLnBrk="1" hangingPunct="1">
              <a:buFontTx/>
              <a:buNone/>
            </a:pPr>
            <a:endParaRPr lang="en-US" sz="2800" i="0" dirty="0" smtClean="0">
              <a:solidFill>
                <a:srgbClr val="254061"/>
              </a:solidFill>
            </a:endParaRPr>
          </a:p>
          <a:p>
            <a:pPr eaLnBrk="1" hangingPunct="1">
              <a:buFontTx/>
              <a:buNone/>
            </a:pPr>
            <a:r>
              <a:rPr lang="en-US" sz="3600" i="0" dirty="0" smtClean="0">
                <a:solidFill>
                  <a:srgbClr val="FF0000"/>
                </a:solidFill>
              </a:rPr>
              <a:t>The only time a child will have income is when he is in Foster or Kinship Care.  In this situation, the interviewer does not need to see any other income from the family other than the amount received for this child.</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McKinney – Vento Definition of Homeless</a:t>
            </a:r>
            <a:endParaRPr lang="en-US" sz="3600" dirty="0"/>
          </a:p>
        </p:txBody>
      </p:sp>
      <p:sp>
        <p:nvSpPr>
          <p:cNvPr id="3" name="Content Placeholder 2"/>
          <p:cNvSpPr>
            <a:spLocks noGrp="1"/>
          </p:cNvSpPr>
          <p:nvPr>
            <p:ph idx="1"/>
          </p:nvPr>
        </p:nvSpPr>
        <p:spPr>
          <a:xfrm>
            <a:off x="152400" y="1371601"/>
            <a:ext cx="8763000" cy="4876800"/>
          </a:xfrm>
        </p:spPr>
        <p:txBody>
          <a:bodyPr/>
          <a:lstStyle/>
          <a:p>
            <a:r>
              <a:rPr lang="en-US" sz="1600" b="1" dirty="0" smtClean="0"/>
              <a:t>The clarified definition of who is considered homeless is addressed. Section 725 (2) and (6) of the McKinney-Vento Homeless Education Assistance Act state:</a:t>
            </a:r>
          </a:p>
          <a:p>
            <a:pPr>
              <a:buNone/>
            </a:pPr>
            <a:endParaRPr lang="en-US" sz="1600" b="1" dirty="0" smtClean="0"/>
          </a:p>
          <a:p>
            <a:r>
              <a:rPr lang="en-US" sz="1600" b="1" dirty="0" smtClean="0"/>
              <a:t>The term “homeless children and youths’-</a:t>
            </a:r>
          </a:p>
          <a:p>
            <a:pPr lvl="1"/>
            <a:r>
              <a:rPr lang="en-US" sz="1600" b="1" dirty="0" smtClean="0"/>
              <a:t> Means individuals who lack a fixed, regular, and adequate nighttime residence…: and</a:t>
            </a:r>
          </a:p>
          <a:p>
            <a:r>
              <a:rPr lang="en-US" sz="1600" b="1" dirty="0" smtClean="0"/>
              <a:t>(B) Includes-</a:t>
            </a:r>
          </a:p>
          <a:p>
            <a:pPr lvl="2"/>
            <a:r>
              <a:rPr lang="en-US" sz="1600" b="1" dirty="0" smtClean="0"/>
              <a:t>   children and youths who are sharing the housing of other persons due to loss of housing, economic hardship, or a similar reason; are living in motels, hotels, trailer parks, or camping grounds due to the lack of alternative adequate accommodations; are living in emergency or transitional shelters; are abandoned in hospitals; or are awaiting foster care placement;</a:t>
            </a:r>
          </a:p>
          <a:p>
            <a:pPr lvl="2"/>
            <a:r>
              <a:rPr lang="en-US" sz="1600" b="1" dirty="0" smtClean="0"/>
              <a:t>   children and youths who have a primary night-time residence that is a public or private place not designed for or ordinarily used as a regular sleeping accommodation for human beings…</a:t>
            </a:r>
          </a:p>
          <a:p>
            <a:pPr lvl="2"/>
            <a:r>
              <a:rPr lang="en-US" sz="1600" b="1" dirty="0" smtClean="0"/>
              <a:t>   children and youths who are living in cars, parks, public spaces, abandoned buildings, substandard housing, bus or train stations, or similar settings; and</a:t>
            </a:r>
          </a:p>
          <a:p>
            <a:pPr lvl="2"/>
            <a:r>
              <a:rPr lang="en-US" sz="1600" b="1" dirty="0" smtClean="0"/>
              <a:t>  migratory children who qualify as homeless for the purposes of this subtitle because the children are living in circumstances described in clauses (i) through (iii).</a:t>
            </a:r>
            <a:endParaRPr lang="en-US" sz="1600" b="1"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rPr>
              <a:t>Indentifying Homeless Families</a:t>
            </a:r>
            <a:endParaRPr lang="en-US" dirty="0"/>
          </a:p>
        </p:txBody>
      </p:sp>
      <p:sp>
        <p:nvSpPr>
          <p:cNvPr id="3" name="Content Placeholder 2"/>
          <p:cNvSpPr>
            <a:spLocks noGrp="1"/>
          </p:cNvSpPr>
          <p:nvPr>
            <p:ph idx="1"/>
          </p:nvPr>
        </p:nvSpPr>
        <p:spPr>
          <a:xfrm>
            <a:off x="152400" y="1371601"/>
            <a:ext cx="8534400" cy="4800600"/>
          </a:xfrm>
        </p:spPr>
        <p:txBody>
          <a:bodyPr/>
          <a:lstStyle/>
          <a:p>
            <a:pPr eaLnBrk="1" hangingPunct="1">
              <a:buNone/>
            </a:pPr>
            <a:r>
              <a:rPr lang="en-US" sz="2800" dirty="0" smtClean="0">
                <a:solidFill>
                  <a:schemeClr val="accent2">
                    <a:lumMod val="75000"/>
                  </a:schemeClr>
                </a:solidFill>
              </a:rPr>
              <a:t>A mother and her daughter are living in a hotel while their house is being built.  The mother tells the interviewer that they sold their trailer and decided to stay in the hotel for the next 6 months until the house is finished.  The manager of the hotel is a friend of the family and is giving them a discount on the room.  Is the family homeless? </a:t>
            </a:r>
          </a:p>
          <a:p>
            <a:pPr eaLnBrk="1" hangingPunct="1">
              <a:buNone/>
            </a:pPr>
            <a:r>
              <a:rPr lang="en-US" sz="2800" b="1" dirty="0" smtClean="0">
                <a:solidFill>
                  <a:srgbClr val="C00000"/>
                </a:solidFill>
              </a:rPr>
              <a:t>No.  The family is staying in the hotel by choice and has not been forced there due to economic hardship.  </a:t>
            </a:r>
          </a:p>
          <a:p>
            <a:pPr eaLnBrk="1" hangingPunct="1">
              <a:buNone/>
            </a:pPr>
            <a:endParaRPr lang="en-US" sz="2800" dirty="0" smtClean="0">
              <a:solidFill>
                <a:schemeClr val="accent2">
                  <a:lumMod val="75000"/>
                </a:schemeClr>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bg2">
                    <a:lumMod val="10000"/>
                    <a:lumOff val="90000"/>
                  </a:schemeClr>
                </a:solidFill>
              </a:rPr>
              <a:t>Scenarios</a:t>
            </a:r>
            <a:endParaRPr lang="en-US" sz="5400" dirty="0"/>
          </a:p>
        </p:txBody>
      </p:sp>
      <p:sp>
        <p:nvSpPr>
          <p:cNvPr id="3" name="Content Placeholder 2"/>
          <p:cNvSpPr>
            <a:spLocks noGrp="1"/>
          </p:cNvSpPr>
          <p:nvPr>
            <p:ph idx="1"/>
          </p:nvPr>
        </p:nvSpPr>
        <p:spPr>
          <a:xfrm>
            <a:off x="228600" y="1371601"/>
            <a:ext cx="8458200" cy="4876800"/>
          </a:xfrm>
        </p:spPr>
        <p:txBody>
          <a:bodyPr/>
          <a:lstStyle/>
          <a:p>
            <a:pPr eaLnBrk="1" hangingPunct="1">
              <a:buNone/>
            </a:pPr>
            <a:r>
              <a:rPr lang="en-US" dirty="0" smtClean="0">
                <a:solidFill>
                  <a:schemeClr val="accent2">
                    <a:lumMod val="75000"/>
                  </a:schemeClr>
                </a:solidFill>
              </a:rPr>
              <a:t>A father and mother come in July to fill out an application for their son.  During the interview, the father mentions that he hopes the weather cools down soon because their air conditioner stopped working and their trailer gets very hot.  Does this make the family homeless?</a:t>
            </a:r>
          </a:p>
          <a:p>
            <a:pPr eaLnBrk="1" hangingPunct="1">
              <a:buNone/>
            </a:pPr>
            <a:r>
              <a:rPr lang="en-US" b="1" dirty="0" smtClean="0">
                <a:solidFill>
                  <a:srgbClr val="C00000"/>
                </a:solidFill>
              </a:rPr>
              <a:t>No.  Though the air conditioner would definitely make life easier for the family, the fact that they do not have one would not make them homeless.</a:t>
            </a:r>
          </a:p>
          <a:p>
            <a:pPr eaLnBrk="1" hangingPunct="1">
              <a:buNone/>
            </a:pPr>
            <a:endParaRPr lang="en-US" dirty="0" smtClean="0">
              <a:solidFill>
                <a:schemeClr val="accent2">
                  <a:lumMod val="75000"/>
                </a:schemeClr>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solidFill>
                  <a:schemeClr val="bg2">
                    <a:lumMod val="10000"/>
                    <a:lumOff val="90000"/>
                  </a:schemeClr>
                </a:solidFill>
              </a:rPr>
              <a:t>Scenarios</a:t>
            </a:r>
            <a:endParaRPr lang="en-US" sz="5400" dirty="0"/>
          </a:p>
        </p:txBody>
      </p:sp>
      <p:sp>
        <p:nvSpPr>
          <p:cNvPr id="3" name="Content Placeholder 2"/>
          <p:cNvSpPr>
            <a:spLocks noGrp="1"/>
          </p:cNvSpPr>
          <p:nvPr>
            <p:ph idx="1"/>
          </p:nvPr>
        </p:nvSpPr>
        <p:spPr>
          <a:xfrm>
            <a:off x="228600" y="1371600"/>
            <a:ext cx="8458200" cy="4876799"/>
          </a:xfrm>
        </p:spPr>
        <p:txBody>
          <a:bodyPr/>
          <a:lstStyle/>
          <a:p>
            <a:pPr eaLnBrk="1" hangingPunct="1">
              <a:buNone/>
            </a:pPr>
            <a:r>
              <a:rPr lang="en-US" sz="2800" dirty="0" smtClean="0">
                <a:solidFill>
                  <a:srgbClr val="000066"/>
                </a:solidFill>
              </a:rPr>
              <a:t>A mother and her child are living with her parents.  She tells the interviewer that she and her son lived in an apartment until three months ago when the rent became too expensive.  So at that time, they moved back in with her parents and plan on moving into a low income apartment when one becomes available.  Is this family homeless?</a:t>
            </a:r>
          </a:p>
          <a:p>
            <a:pPr eaLnBrk="1" hangingPunct="1">
              <a:buNone/>
            </a:pPr>
            <a:r>
              <a:rPr lang="en-US" sz="2400" b="1" dirty="0" smtClean="0">
                <a:solidFill>
                  <a:srgbClr val="C00000"/>
                </a:solidFill>
              </a:rPr>
              <a:t>Maybe.  It could be looked at as a “homeless” family because economic hardship forced the family to move in with relatives.  But the family has been there for three months and if the interviewer feels that it is a stable situation, this may not be a homeless family.  </a:t>
            </a:r>
          </a:p>
          <a:p>
            <a:pPr eaLnBrk="1" hangingPunct="1">
              <a:buNone/>
            </a:pPr>
            <a:endParaRPr lang="en-US" sz="2800" dirty="0" smtClean="0">
              <a:solidFill>
                <a:srgbClr val="000066"/>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chemeClr val="bg2">
                    <a:lumMod val="10000"/>
                    <a:lumOff val="90000"/>
                  </a:schemeClr>
                </a:solidFill>
              </a:rPr>
              <a:t>Scenarios</a:t>
            </a:r>
            <a:endParaRPr lang="en-US" sz="6000" dirty="0"/>
          </a:p>
        </p:txBody>
      </p:sp>
      <p:sp>
        <p:nvSpPr>
          <p:cNvPr id="3" name="Content Placeholder 2"/>
          <p:cNvSpPr>
            <a:spLocks noGrp="1"/>
          </p:cNvSpPr>
          <p:nvPr>
            <p:ph idx="1"/>
          </p:nvPr>
        </p:nvSpPr>
        <p:spPr>
          <a:xfrm>
            <a:off x="152400" y="1371600"/>
            <a:ext cx="8763000" cy="5105399"/>
          </a:xfrm>
        </p:spPr>
        <p:txBody>
          <a:bodyPr/>
          <a:lstStyle/>
          <a:p>
            <a:pPr eaLnBrk="1" hangingPunct="1">
              <a:buNone/>
            </a:pPr>
            <a:r>
              <a:rPr lang="en-US" sz="2800" dirty="0" smtClean="0"/>
              <a:t>A mother comes to fill out an application for her son.  When asked her address, the woman tells the interviewer that she and her 3 children are currently staying at a Domestic Violence Shelter and are hiding from her husband.  She says that he is staying at their home but that she hopes to be given the house if she divorces him.  Is this family homeless?</a:t>
            </a:r>
          </a:p>
          <a:p>
            <a:pPr eaLnBrk="1" hangingPunct="1">
              <a:buNone/>
            </a:pPr>
            <a:r>
              <a:rPr lang="en-US" sz="2400" b="1" dirty="0" smtClean="0">
                <a:solidFill>
                  <a:srgbClr val="C00000"/>
                </a:solidFill>
              </a:rPr>
              <a:t>Yes.  On the day that she is filling out this application, it appears that the mother does not plan on going home until things are resolved and is currently living in a shelter.  This would be a clear cut situation that should be identified as “homeless”.  </a:t>
            </a:r>
          </a:p>
          <a:p>
            <a:pPr eaLnBrk="1" hangingPunct="1">
              <a:buNone/>
            </a:pPr>
            <a:endParaRPr lang="en-US" sz="2800" dirty="0" smtClean="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solidFill>
                  <a:schemeClr val="bg2">
                    <a:lumMod val="10000"/>
                    <a:lumOff val="90000"/>
                  </a:schemeClr>
                </a:solidFill>
              </a:rPr>
              <a:t>Scenarios</a:t>
            </a:r>
            <a:endParaRPr lang="en-US" sz="6000" dirty="0"/>
          </a:p>
        </p:txBody>
      </p:sp>
      <p:sp>
        <p:nvSpPr>
          <p:cNvPr id="3" name="Content Placeholder 2"/>
          <p:cNvSpPr>
            <a:spLocks noGrp="1"/>
          </p:cNvSpPr>
          <p:nvPr>
            <p:ph idx="1"/>
          </p:nvPr>
        </p:nvSpPr>
        <p:spPr>
          <a:xfrm>
            <a:off x="152400" y="1371601"/>
            <a:ext cx="8763000" cy="4953000"/>
          </a:xfrm>
        </p:spPr>
        <p:txBody>
          <a:bodyPr/>
          <a:lstStyle/>
          <a:p>
            <a:pPr eaLnBrk="1" hangingPunct="1">
              <a:buNone/>
            </a:pPr>
            <a:r>
              <a:rPr lang="en-US" sz="2400" dirty="0" smtClean="0">
                <a:solidFill>
                  <a:srgbClr val="0070C0"/>
                </a:solidFill>
              </a:rPr>
              <a:t>A mother tells the interviewer that she and her daughter were living alone in a house.  But last month, her brother lost his job and so his family of 4 (2 adults, 2 kids) were forced to leave their apartment and the mother allowed them to move in with her and her daughter.  Does this make the mother and daughter a homeless family?</a:t>
            </a:r>
          </a:p>
          <a:p>
            <a:pPr>
              <a:buNone/>
            </a:pPr>
            <a:r>
              <a:rPr lang="en-US" sz="2400" b="1" dirty="0" smtClean="0">
                <a:solidFill>
                  <a:srgbClr val="C00000"/>
                </a:solidFill>
              </a:rPr>
              <a:t>No.  The mother has legal rights to the house she is living in and economic hardship has not forced her to seek other living arrangements.  Though the living arrangement has changed and possibly became uncomfortable, it happened by the mother’s choice and she could evict her brother’s family at any time.  </a:t>
            </a:r>
            <a:endParaRPr lang="en-US" sz="2400" b="1"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Scenario</a:t>
            </a:r>
            <a:endParaRPr lang="en-US" sz="6000" dirty="0"/>
          </a:p>
        </p:txBody>
      </p:sp>
      <p:sp>
        <p:nvSpPr>
          <p:cNvPr id="3" name="Content Placeholder 2"/>
          <p:cNvSpPr>
            <a:spLocks noGrp="1"/>
          </p:cNvSpPr>
          <p:nvPr>
            <p:ph idx="1"/>
          </p:nvPr>
        </p:nvSpPr>
        <p:spPr>
          <a:xfrm>
            <a:off x="228600" y="1371600"/>
            <a:ext cx="8610600" cy="4953000"/>
          </a:xfrm>
        </p:spPr>
        <p:txBody>
          <a:bodyPr/>
          <a:lstStyle/>
          <a:p>
            <a:pPr eaLnBrk="1" fontAlgn="auto" hangingPunct="1">
              <a:spcAft>
                <a:spcPts val="0"/>
              </a:spcAft>
              <a:buFont typeface="Arial" pitchFamily="34" charset="0"/>
              <a:buNone/>
              <a:defRPr/>
            </a:pPr>
            <a:r>
              <a:rPr lang="en-US" sz="2400" dirty="0" smtClean="0"/>
              <a:t>During the recent ice storm, a tree fell on a family’s home and damaged the roof.  The father tells the interviewer that the damage is significant and the family is staying with relatives until the roof can be fixed.  When asked by the interviewer about whether the roof is leaking, he said it is not leaking but his wife was so scared after what happened that she refuses to let the family return to the house until several other nearby trees are cut down to make sure this never happens again.  Is this family homeless?   </a:t>
            </a:r>
          </a:p>
          <a:p>
            <a:pPr eaLnBrk="1" fontAlgn="auto" hangingPunct="1">
              <a:spcAft>
                <a:spcPts val="0"/>
              </a:spcAft>
              <a:buNone/>
              <a:defRPr/>
            </a:pPr>
            <a:r>
              <a:rPr lang="en-US" sz="2400" b="1" dirty="0" smtClean="0">
                <a:solidFill>
                  <a:srgbClr val="C00000"/>
                </a:solidFill>
              </a:rPr>
              <a:t>No.  The house is still there and in livable condition.  The reason they are staying with relatives is by choice.</a:t>
            </a:r>
          </a:p>
          <a:p>
            <a:pPr eaLnBrk="1" fontAlgn="auto" hangingPunct="1">
              <a:spcAft>
                <a:spcPts val="0"/>
              </a:spcAft>
              <a:buFont typeface="Arial" pitchFamily="34" charset="0"/>
              <a:buNone/>
              <a:defRPr/>
            </a:pPr>
            <a:endParaRPr lang="en-US" sz="24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Recruitment    § 1305.5</a:t>
            </a:r>
            <a:endParaRPr lang="en-US" sz="6000" dirty="0"/>
          </a:p>
        </p:txBody>
      </p:sp>
      <p:sp>
        <p:nvSpPr>
          <p:cNvPr id="3" name="Content Placeholder 2"/>
          <p:cNvSpPr>
            <a:spLocks noGrp="1"/>
          </p:cNvSpPr>
          <p:nvPr>
            <p:ph idx="1"/>
          </p:nvPr>
        </p:nvSpPr>
        <p:spPr>
          <a:xfrm>
            <a:off x="152400" y="1295401"/>
            <a:ext cx="8839200" cy="5029200"/>
          </a:xfrm>
        </p:spPr>
        <p:txBody>
          <a:bodyPr/>
          <a:lstStyle/>
          <a:p>
            <a:pPr>
              <a:buNone/>
            </a:pPr>
            <a:r>
              <a:rPr lang="en-US" b="1" dirty="0" smtClean="0"/>
              <a:t>What is recruitment? </a:t>
            </a:r>
          </a:p>
          <a:p>
            <a:pPr>
              <a:buNone/>
            </a:pPr>
            <a:r>
              <a:rPr lang="en-US" sz="2000" dirty="0" smtClean="0"/>
              <a:t>Recruitment is the systematic process, through the use and development of recruitment plan, of identifying families in the community with children who are age and income eligible for Head Start and providing them information about the program and how they can apply for enrollment. Head Start also actively recruits families with a child with special needs, an IEP/IFSP or diagnosed disabilities. Children who are enrolled in Head Start must be from the lowest income families in the community. It is our goal to maintain a recruitment process which insures that eligible children are enrolled regardless of race, sex, ethnic background or disability. </a:t>
            </a:r>
            <a:endParaRPr lang="en-US" sz="2000" dirty="0" smtClean="0">
              <a:solidFill>
                <a:srgbClr val="254061"/>
              </a:solidFill>
            </a:endParaRPr>
          </a:p>
          <a:p>
            <a:pPr eaLnBrk="1" hangingPunct="1">
              <a:buFontTx/>
              <a:buNone/>
            </a:pPr>
            <a:r>
              <a:rPr lang="en-US" sz="2000" dirty="0" smtClean="0">
                <a:solidFill>
                  <a:srgbClr val="254061"/>
                </a:solidFill>
              </a:rPr>
              <a:t>Recruitment continues all year long.  </a:t>
            </a:r>
          </a:p>
          <a:p>
            <a:pPr eaLnBrk="1" hangingPunct="1">
              <a:buFontTx/>
              <a:buNone/>
            </a:pPr>
            <a:r>
              <a:rPr lang="en-US" sz="2000" dirty="0" smtClean="0">
                <a:solidFill>
                  <a:srgbClr val="C00000"/>
                </a:solidFill>
              </a:rPr>
              <a:t>HS Performance Standard Section 1305.5 (b) states that the program “must solicit applications from as many Head Start eligible families within the recruitment area as possible</a:t>
            </a:r>
            <a:r>
              <a:rPr lang="en-US" dirty="0" smtClean="0">
                <a:solidFill>
                  <a:srgbClr val="C00000"/>
                </a:solidFill>
              </a:rPr>
              <a:t>.” </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Quick Recruiting Tips  § 1305.5</a:t>
            </a:r>
            <a:endParaRPr lang="en-US" sz="4800" dirty="0"/>
          </a:p>
        </p:txBody>
      </p:sp>
      <p:sp>
        <p:nvSpPr>
          <p:cNvPr id="3" name="Content Placeholder 2"/>
          <p:cNvSpPr>
            <a:spLocks noGrp="1"/>
          </p:cNvSpPr>
          <p:nvPr>
            <p:ph idx="1"/>
          </p:nvPr>
        </p:nvSpPr>
        <p:spPr>
          <a:xfrm>
            <a:off x="152400" y="1371601"/>
            <a:ext cx="8763000" cy="4953000"/>
          </a:xfrm>
        </p:spPr>
        <p:txBody>
          <a:bodyPr/>
          <a:lstStyle/>
          <a:p>
            <a:pPr>
              <a:buNone/>
            </a:pPr>
            <a:r>
              <a:rPr lang="en-US" sz="1600" b="1" dirty="0" smtClean="0"/>
              <a:t>The Head Start recruitment process requires full program enrollment. Grantees and delegate agencies can use this tip sheet to establish their programs’ recruitment efforts. Applications are to be taken from as many Head Start-eligible families living within the recruitment areas as possible throughout the course of the program year. This procedure allows for a waiting list to be established so that as vacancies occur, slots are filled as quickly as possible. </a:t>
            </a:r>
          </a:p>
          <a:p>
            <a:pPr>
              <a:buNone/>
            </a:pPr>
            <a:endParaRPr lang="en-US" sz="1600" b="1" dirty="0" smtClean="0"/>
          </a:p>
          <a:p>
            <a:r>
              <a:rPr lang="en-US" sz="1600" dirty="0" smtClean="0"/>
              <a:t>Put up notices about your program on Bulletin Boards at grocery stores, hardware stores, office Supplies stores, restaurants and schools.</a:t>
            </a:r>
            <a:br>
              <a:rPr lang="en-US" sz="1600" dirty="0" smtClean="0"/>
            </a:br>
            <a:endParaRPr lang="en-US" sz="1600" dirty="0" smtClean="0"/>
          </a:p>
          <a:p>
            <a:r>
              <a:rPr lang="en-US" sz="1600" dirty="0" smtClean="0">
                <a:solidFill>
                  <a:srgbClr val="C00000"/>
                </a:solidFill>
              </a:rPr>
              <a:t>Send out press releases (print) or public service announcements (broadcast) regularly to the media telling them about things you are doing. </a:t>
            </a:r>
            <a:r>
              <a:rPr lang="en-US" sz="1600" dirty="0" smtClean="0"/>
              <a:t/>
            </a:r>
            <a:br>
              <a:rPr lang="en-US" sz="1600" dirty="0" smtClean="0"/>
            </a:br>
            <a:endParaRPr lang="en-US" sz="1600" dirty="0" smtClean="0"/>
          </a:p>
          <a:p>
            <a:r>
              <a:rPr lang="en-US" sz="1600" dirty="0" smtClean="0"/>
              <a:t>Talk to all the people you see: gasoline and grocery store cashiers, hairdresser, sales clerks make sure they know about your program. </a:t>
            </a:r>
            <a:br>
              <a:rPr lang="en-US" sz="1600" dirty="0" smtClean="0"/>
            </a:br>
            <a:r>
              <a:rPr lang="en-US" sz="1600" dirty="0" smtClean="0"/>
              <a:t/>
            </a:r>
            <a:br>
              <a:rPr lang="en-US" sz="1600" dirty="0" smtClean="0"/>
            </a:br>
            <a:endParaRPr lang="en-US" sz="1600" dirty="0" smtClean="0"/>
          </a:p>
          <a:p>
            <a:r>
              <a:rPr lang="en-US" sz="1600" dirty="0" smtClean="0">
                <a:solidFill>
                  <a:srgbClr val="C00000"/>
                </a:solidFill>
              </a:rPr>
              <a:t>Speak at your church and at other area churches. Speak at seminars, conferences. Promote your speaking engagement with flyers, or a press release to community newspapers or radio stations. </a:t>
            </a:r>
            <a:r>
              <a:rPr lang="en-US" sz="1400" dirty="0" smtClean="0"/>
              <a:t/>
            </a:r>
            <a:br>
              <a:rPr lang="en-US" sz="1400" dirty="0" smtClean="0"/>
            </a:br>
            <a:r>
              <a:rPr lang="en-US" sz="1400" dirty="0" smtClean="0"/>
              <a:t/>
            </a:r>
            <a:br>
              <a:rPr lang="en-US" sz="1400" dirty="0" smtClean="0"/>
            </a:br>
            <a:endParaRPr lang="en-US" sz="1400" dirty="0" smtClean="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is HS eligibility good for?</a:t>
            </a:r>
            <a:endParaRPr lang="en-US" dirty="0"/>
          </a:p>
        </p:txBody>
      </p:sp>
      <p:sp>
        <p:nvSpPr>
          <p:cNvPr id="3" name="Content Placeholder 2"/>
          <p:cNvSpPr>
            <a:spLocks noGrp="1"/>
          </p:cNvSpPr>
          <p:nvPr>
            <p:ph idx="1"/>
          </p:nvPr>
        </p:nvSpPr>
        <p:spPr>
          <a:xfrm>
            <a:off x="228600" y="1371601"/>
            <a:ext cx="8458200" cy="4953000"/>
          </a:xfrm>
        </p:spPr>
        <p:txBody>
          <a:bodyPr/>
          <a:lstStyle/>
          <a:p>
            <a:r>
              <a:rPr lang="en-US" sz="2400" dirty="0" smtClean="0"/>
              <a:t> </a:t>
            </a:r>
            <a:r>
              <a:rPr lang="en-US" sz="2400" dirty="0" smtClean="0">
                <a:solidFill>
                  <a:srgbClr val="FF0000"/>
                </a:solidFill>
              </a:rPr>
              <a:t>1305.7(c) </a:t>
            </a:r>
            <a:r>
              <a:rPr lang="en-US" sz="2400" dirty="0" smtClean="0"/>
              <a:t>If a child has been found income eligible and</a:t>
            </a:r>
          </a:p>
          <a:p>
            <a:pPr>
              <a:buNone/>
            </a:pPr>
            <a:r>
              <a:rPr lang="en-US" sz="2400" dirty="0" smtClean="0"/>
              <a:t>is participating in a Head Start program, he or she </a:t>
            </a:r>
            <a:r>
              <a:rPr lang="en-US" sz="2400" dirty="0" smtClean="0">
                <a:solidFill>
                  <a:srgbClr val="FF0000"/>
                </a:solidFill>
              </a:rPr>
              <a:t>remains income eligible through that enrollment year and the immediately succeeding enrollment year.</a:t>
            </a:r>
          </a:p>
          <a:p>
            <a:pPr>
              <a:buNone/>
            </a:pPr>
            <a:r>
              <a:rPr lang="en-US" sz="2400" dirty="0" smtClean="0"/>
              <a:t>•    </a:t>
            </a:r>
            <a:r>
              <a:rPr lang="en-US" sz="2400" dirty="0" smtClean="0">
                <a:solidFill>
                  <a:srgbClr val="FF0000"/>
                </a:solidFill>
              </a:rPr>
              <a:t>1305.7(a) </a:t>
            </a:r>
            <a:r>
              <a:rPr lang="en-US" sz="2400" dirty="0" smtClean="0"/>
              <a:t>Each child enrolled in a HS program, except those enrolled in a migrant program, </a:t>
            </a:r>
            <a:r>
              <a:rPr lang="en-US" sz="2400" dirty="0" smtClean="0">
                <a:solidFill>
                  <a:srgbClr val="FF0000"/>
                </a:solidFill>
              </a:rPr>
              <a:t>must be allowed to remain in HS </a:t>
            </a:r>
            <a:r>
              <a:rPr lang="en-US" sz="2400" dirty="0" smtClean="0"/>
              <a:t>until kindergarten or first grade is available for that child in the child’s community, except that the HS program may choose not to enroll a child when there is </a:t>
            </a:r>
            <a:r>
              <a:rPr lang="en-US" sz="2400" dirty="0" smtClean="0">
                <a:solidFill>
                  <a:srgbClr val="FF0000"/>
                </a:solidFill>
              </a:rPr>
              <a:t>a change in the child’s family income </a:t>
            </a:r>
            <a:r>
              <a:rPr lang="en-US" sz="2400" dirty="0" smtClean="0"/>
              <a:t>and </a:t>
            </a:r>
            <a:r>
              <a:rPr lang="en-US" sz="2400" dirty="0" smtClean="0">
                <a:solidFill>
                  <a:srgbClr val="FF0000"/>
                </a:solidFill>
              </a:rPr>
              <a:t>there is a child with a greater need for HS services.</a:t>
            </a:r>
          </a:p>
          <a:p>
            <a:r>
              <a:rPr lang="en-US" sz="2400" dirty="0" smtClean="0"/>
              <a:t>Applies to all eligibility categories.</a:t>
            </a:r>
            <a:endParaRPr lang="en-US" sz="24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Quick Recruiting Tips  § 1305.5</a:t>
            </a:r>
            <a:endParaRPr lang="en-US" sz="4800" dirty="0"/>
          </a:p>
        </p:txBody>
      </p:sp>
      <p:sp>
        <p:nvSpPr>
          <p:cNvPr id="3" name="Content Placeholder 2"/>
          <p:cNvSpPr>
            <a:spLocks noGrp="1"/>
          </p:cNvSpPr>
          <p:nvPr>
            <p:ph idx="1"/>
          </p:nvPr>
        </p:nvSpPr>
        <p:spPr>
          <a:xfrm>
            <a:off x="228600" y="1295401"/>
            <a:ext cx="8686800" cy="5029200"/>
          </a:xfrm>
        </p:spPr>
        <p:txBody>
          <a:bodyPr/>
          <a:lstStyle/>
          <a:p>
            <a:r>
              <a:rPr lang="en-US" sz="1800" dirty="0" smtClean="0"/>
              <a:t>Appear on local community cable shows that have programs geared to the community. </a:t>
            </a:r>
            <a:br>
              <a:rPr lang="en-US" sz="1800" dirty="0" smtClean="0"/>
            </a:br>
            <a:endParaRPr lang="en-US" sz="1800" dirty="0" smtClean="0"/>
          </a:p>
          <a:p>
            <a:r>
              <a:rPr lang="en-US" sz="1800" dirty="0" smtClean="0">
                <a:solidFill>
                  <a:srgbClr val="C00000"/>
                </a:solidFill>
              </a:rPr>
              <a:t>Contribute articles to your neighborhood newspapers so they are familiar with your program's activities. </a:t>
            </a:r>
          </a:p>
          <a:p>
            <a:r>
              <a:rPr lang="en-US" sz="1800" dirty="0" smtClean="0"/>
              <a:t>Attend community meetings, speak up and let everyone know who you are and what your program is doing! </a:t>
            </a:r>
            <a:br>
              <a:rPr lang="en-US" sz="1800" dirty="0" smtClean="0"/>
            </a:br>
            <a:endParaRPr lang="en-US" sz="1800" dirty="0" smtClean="0"/>
          </a:p>
          <a:p>
            <a:r>
              <a:rPr lang="en-US" sz="1800" dirty="0" smtClean="0">
                <a:solidFill>
                  <a:srgbClr val="C00000"/>
                </a:solidFill>
              </a:rPr>
              <a:t>Send out postcards with simple announcements about events at your Head Start program. </a:t>
            </a:r>
            <a:r>
              <a:rPr lang="en-US" sz="1800" dirty="0" smtClean="0"/>
              <a:t/>
            </a:r>
            <a:br>
              <a:rPr lang="en-US" sz="1800" dirty="0" smtClean="0"/>
            </a:br>
            <a:endParaRPr lang="en-US" sz="1800" dirty="0" smtClean="0"/>
          </a:p>
          <a:p>
            <a:r>
              <a:rPr lang="en-US" sz="1800" dirty="0" smtClean="0"/>
              <a:t>Take out a small quarter page ad in a popular community newspaper. This works best if you put the same ad in each issue of the publication for several months and have the ad positioned in the same place or same section each time.</a:t>
            </a:r>
            <a:br>
              <a:rPr lang="en-US" sz="1800" dirty="0" smtClean="0"/>
            </a:br>
            <a:endParaRPr lang="en-US" sz="1800" dirty="0" smtClean="0"/>
          </a:p>
          <a:p>
            <a:r>
              <a:rPr lang="en-US" sz="1800" dirty="0" smtClean="0">
                <a:solidFill>
                  <a:srgbClr val="C00000"/>
                </a:solidFill>
              </a:rPr>
              <a:t>Attend conferences, festivals, fairs. Network and pass out your program's flyers and cards.</a:t>
            </a:r>
            <a:r>
              <a:rPr lang="en-US" sz="1600" dirty="0" smtClean="0">
                <a:solidFill>
                  <a:srgbClr val="C00000"/>
                </a:solidFill>
              </a:rPr>
              <a:t/>
            </a:r>
            <a:br>
              <a:rPr lang="en-US" sz="1600" dirty="0" smtClean="0">
                <a:solidFill>
                  <a:srgbClr val="C00000"/>
                </a:solidFill>
              </a:rPr>
            </a:br>
            <a:r>
              <a:rPr lang="en-US" sz="1600" dirty="0" smtClean="0"/>
              <a:t/>
            </a:r>
            <a:br>
              <a:rPr lang="en-US" sz="1600" dirty="0" smtClean="0"/>
            </a:br>
            <a:r>
              <a:rPr lang="en-US" sz="1600" dirty="0" smtClean="0"/>
              <a:t/>
            </a:r>
            <a:br>
              <a:rPr lang="en-US" sz="1600" dirty="0" smtClean="0"/>
            </a:br>
            <a:endParaRPr lang="en-US" sz="16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Quick Recruiting Tips § 1305.5</a:t>
            </a:r>
            <a:endParaRPr lang="en-US" sz="4800" dirty="0"/>
          </a:p>
        </p:txBody>
      </p:sp>
      <p:sp>
        <p:nvSpPr>
          <p:cNvPr id="3" name="Content Placeholder 2"/>
          <p:cNvSpPr>
            <a:spLocks noGrp="1"/>
          </p:cNvSpPr>
          <p:nvPr>
            <p:ph idx="1"/>
          </p:nvPr>
        </p:nvSpPr>
        <p:spPr>
          <a:xfrm>
            <a:off x="152400" y="1371601"/>
            <a:ext cx="8686800" cy="5029200"/>
          </a:xfrm>
        </p:spPr>
        <p:txBody>
          <a:bodyPr/>
          <a:lstStyle/>
          <a:p>
            <a:r>
              <a:rPr lang="en-US" sz="2000" dirty="0" smtClean="0"/>
              <a:t>Desktop-publish a program newsletter and distribute it widely.</a:t>
            </a:r>
            <a:br>
              <a:rPr lang="en-US" sz="2000" dirty="0" smtClean="0"/>
            </a:br>
            <a:endParaRPr lang="en-US" sz="2000" dirty="0" smtClean="0"/>
          </a:p>
          <a:p>
            <a:r>
              <a:rPr lang="en-US" sz="2000" dirty="0" smtClean="0">
                <a:solidFill>
                  <a:srgbClr val="C00000"/>
                </a:solidFill>
              </a:rPr>
              <a:t>Write letters to the editor about issues that affect your program. Letters that get printed in magazines and newspapers carry a lot of weight. Call in to radio talk shows. Make your comments and identify yourself and what you do. You never know who may be listening.</a:t>
            </a:r>
            <a:endParaRPr lang="en-US" sz="2000" dirty="0" smtClean="0"/>
          </a:p>
          <a:p>
            <a:r>
              <a:rPr lang="en-US" sz="2000" dirty="0" smtClean="0"/>
              <a:t>If you see a good promotional idea being used by other programs, try it. </a:t>
            </a:r>
            <a:br>
              <a:rPr lang="en-US" sz="2000" dirty="0" smtClean="0"/>
            </a:br>
            <a:endParaRPr lang="en-US" sz="2000" dirty="0" smtClean="0"/>
          </a:p>
          <a:p>
            <a:r>
              <a:rPr lang="en-US" sz="2000" dirty="0" smtClean="0">
                <a:solidFill>
                  <a:srgbClr val="C00000"/>
                </a:solidFill>
              </a:rPr>
              <a:t>Phone-a-thon. Call everyone you know and tell them you are recruiting.</a:t>
            </a:r>
            <a:r>
              <a:rPr lang="en-US" sz="2000" dirty="0" smtClean="0"/>
              <a:t/>
            </a:r>
            <a:br>
              <a:rPr lang="en-US" sz="2000" dirty="0" smtClean="0"/>
            </a:br>
            <a:endParaRPr lang="en-US" sz="2000" dirty="0" smtClean="0"/>
          </a:p>
          <a:p>
            <a:r>
              <a:rPr lang="en-US" sz="2000" dirty="0" smtClean="0"/>
              <a:t>Do a poster or flyer for your program. Put it where the foot traffic is. </a:t>
            </a:r>
          </a:p>
          <a:p>
            <a:pPr>
              <a:buNone/>
            </a:pPr>
            <a:endParaRPr lang="en-US" sz="2000" dirty="0" smtClean="0"/>
          </a:p>
          <a:p>
            <a:r>
              <a:rPr lang="en-US" sz="1800" dirty="0" smtClean="0">
                <a:solidFill>
                  <a:srgbClr val="C00000"/>
                </a:solidFill>
              </a:rPr>
              <a:t>Conduct a survey find out what children services your community wants. </a:t>
            </a:r>
          </a:p>
          <a:p>
            <a:pPr>
              <a:buNone/>
            </a:pPr>
            <a:endParaRPr lang="en-US" sz="18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Quick Recruiting Tips  § 1305.5</a:t>
            </a:r>
            <a:endParaRPr lang="en-US" sz="4800" dirty="0"/>
          </a:p>
        </p:txBody>
      </p:sp>
      <p:sp>
        <p:nvSpPr>
          <p:cNvPr id="3" name="Content Placeholder 2"/>
          <p:cNvSpPr>
            <a:spLocks noGrp="1"/>
          </p:cNvSpPr>
          <p:nvPr>
            <p:ph idx="1"/>
          </p:nvPr>
        </p:nvSpPr>
        <p:spPr>
          <a:xfrm>
            <a:off x="228600" y="1371601"/>
            <a:ext cx="8763000" cy="4724400"/>
          </a:xfrm>
        </p:spPr>
        <p:txBody>
          <a:bodyPr/>
          <a:lstStyle/>
          <a:p>
            <a:r>
              <a:rPr lang="en-US" sz="1800" dirty="0" smtClean="0"/>
              <a:t>Make sure your program is listed in all the area phone directories. Specialized community directories too! </a:t>
            </a:r>
            <a:br>
              <a:rPr lang="en-US" sz="1800" dirty="0" smtClean="0"/>
            </a:br>
            <a:endParaRPr lang="en-US" sz="1800" dirty="0" smtClean="0"/>
          </a:p>
          <a:p>
            <a:r>
              <a:rPr lang="en-US" sz="1800" dirty="0" smtClean="0">
                <a:solidFill>
                  <a:srgbClr val="C00000"/>
                </a:solidFill>
              </a:rPr>
              <a:t>Connect your program with other community campaigns. Help out with the events and share the publicity. </a:t>
            </a:r>
          </a:p>
          <a:p>
            <a:r>
              <a:rPr lang="en-US" sz="1800" dirty="0" smtClean="0"/>
              <a:t>Hold an Open House. Invite the community to your program. Give tours when it is convenient.</a:t>
            </a:r>
          </a:p>
          <a:p>
            <a:r>
              <a:rPr lang="en-US" sz="1800" dirty="0" smtClean="0">
                <a:solidFill>
                  <a:srgbClr val="C00000"/>
                </a:solidFill>
              </a:rPr>
              <a:t>Sponsor an artist. Have a talented artist do a mural on a wall or help the children do a mural. Publicize the event and invite the community to the opening.</a:t>
            </a:r>
            <a:r>
              <a:rPr lang="en-US" sz="1800" dirty="0" smtClean="0"/>
              <a:t/>
            </a:r>
            <a:br>
              <a:rPr lang="en-US" sz="1800" dirty="0" smtClean="0"/>
            </a:br>
            <a:endParaRPr lang="en-US" sz="1800" dirty="0" smtClean="0"/>
          </a:p>
          <a:p>
            <a:r>
              <a:rPr lang="en-US" sz="1800" dirty="0" smtClean="0"/>
              <a:t>Frame articles about your program. Keep a notebook of positive press</a:t>
            </a:r>
          </a:p>
          <a:p>
            <a:r>
              <a:rPr lang="en-US" sz="1800" dirty="0" smtClean="0">
                <a:solidFill>
                  <a:srgbClr val="C00000"/>
                </a:solidFill>
              </a:rPr>
              <a:t>Appear on local community cable shows that have programs geared to the community. </a:t>
            </a:r>
            <a:r>
              <a:rPr lang="en-US" sz="1800" dirty="0" smtClean="0"/>
              <a:t/>
            </a:r>
            <a:br>
              <a:rPr lang="en-US" sz="1800" dirty="0" smtClean="0"/>
            </a:br>
            <a:endParaRPr lang="en-US" sz="1800" dirty="0" smtClean="0"/>
          </a:p>
          <a:p>
            <a:r>
              <a:rPr lang="en-US" sz="1800" dirty="0" smtClean="0"/>
              <a:t>Contribute articles to your neighborhood newspapers so they are familiar with your program's activities.</a:t>
            </a:r>
            <a:endParaRPr lang="en-US" sz="18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42</a:t>
            </a:fld>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Quick Recruiting Tips § 1305.5</a:t>
            </a:r>
            <a:endParaRPr lang="en-US" sz="4800" dirty="0"/>
          </a:p>
        </p:txBody>
      </p:sp>
      <p:sp>
        <p:nvSpPr>
          <p:cNvPr id="3" name="Content Placeholder 2"/>
          <p:cNvSpPr>
            <a:spLocks noGrp="1"/>
          </p:cNvSpPr>
          <p:nvPr>
            <p:ph idx="1"/>
          </p:nvPr>
        </p:nvSpPr>
        <p:spPr>
          <a:xfrm>
            <a:off x="152400" y="1371601"/>
            <a:ext cx="8763000" cy="4953000"/>
          </a:xfrm>
        </p:spPr>
        <p:txBody>
          <a:bodyPr/>
          <a:lstStyle/>
          <a:p>
            <a:r>
              <a:rPr lang="en-US" sz="1600" dirty="0" smtClean="0"/>
              <a:t>Attend community meetings, speak up and let everyone know who you are and what your program is doing! </a:t>
            </a:r>
            <a:br>
              <a:rPr lang="en-US" sz="1600" dirty="0" smtClean="0"/>
            </a:br>
            <a:endParaRPr lang="en-US" sz="1600" dirty="0" smtClean="0">
              <a:solidFill>
                <a:srgbClr val="C00000"/>
              </a:solidFill>
            </a:endParaRPr>
          </a:p>
          <a:p>
            <a:r>
              <a:rPr lang="en-US" sz="1600" dirty="0" smtClean="0">
                <a:solidFill>
                  <a:srgbClr val="C00000"/>
                </a:solidFill>
              </a:rPr>
              <a:t>Send out postcards with simple announcements about events at your Head Start program. </a:t>
            </a:r>
            <a:r>
              <a:rPr lang="en-US" sz="1600" dirty="0" smtClean="0"/>
              <a:t/>
            </a:r>
            <a:br>
              <a:rPr lang="en-US" sz="1600" dirty="0" smtClean="0"/>
            </a:br>
            <a:endParaRPr lang="en-US" sz="1600" dirty="0" smtClean="0"/>
          </a:p>
          <a:p>
            <a:r>
              <a:rPr lang="en-US" sz="1600" dirty="0" smtClean="0"/>
              <a:t>Take out a small quarter page ad in a popular community newspaper. This works best if you put the same ad in each issue of the publication for several months and have the ad positioned in the same place or same section each time.</a:t>
            </a:r>
            <a:br>
              <a:rPr lang="en-US" sz="1600" dirty="0" smtClean="0"/>
            </a:br>
            <a:endParaRPr lang="en-US" sz="1600" dirty="0" smtClean="0"/>
          </a:p>
          <a:p>
            <a:r>
              <a:rPr lang="en-US" sz="1600" dirty="0" smtClean="0">
                <a:solidFill>
                  <a:srgbClr val="C00000"/>
                </a:solidFill>
              </a:rPr>
              <a:t>Attend conferences, festivals, fairs. Network and pass out your program's flyers and cards.</a:t>
            </a:r>
            <a:r>
              <a:rPr lang="en-US" sz="1600" dirty="0" smtClean="0"/>
              <a:t/>
            </a:r>
            <a:br>
              <a:rPr lang="en-US" sz="1600" dirty="0" smtClean="0"/>
            </a:br>
            <a:endParaRPr lang="en-US" sz="1600" dirty="0" smtClean="0"/>
          </a:p>
          <a:p>
            <a:r>
              <a:rPr lang="en-US" sz="1600" dirty="0" smtClean="0"/>
              <a:t>Desktop-publish a program newsletter and distribute it widely.</a:t>
            </a:r>
          </a:p>
          <a:p>
            <a:pPr>
              <a:buNone/>
            </a:pPr>
            <a:endParaRPr lang="en-US" sz="1600" dirty="0" smtClean="0"/>
          </a:p>
          <a:p>
            <a:r>
              <a:rPr lang="en-US" sz="1600" dirty="0" smtClean="0">
                <a:solidFill>
                  <a:srgbClr val="C00000"/>
                </a:solidFill>
              </a:rPr>
              <a:t>Write letters to the editor about issues that affect your program. Letters that get printed in magazines and newspapers carry a lot of weight. Call in to radio talk shows. Make your comments and identify yourself and what you do. You never know who may be listening.</a:t>
            </a:r>
            <a:r>
              <a:rPr lang="en-US" sz="1600" dirty="0" smtClean="0"/>
              <a:t/>
            </a:r>
            <a:br>
              <a:rPr lang="en-US" sz="1600" dirty="0" smtClean="0"/>
            </a:br>
            <a:endParaRPr lang="en-US" sz="1600" dirty="0" smtClean="0"/>
          </a:p>
          <a:p>
            <a:r>
              <a:rPr lang="en-US" sz="1600" dirty="0" smtClean="0"/>
              <a:t>If you see a good promotional idea being used by other programs, try it. </a:t>
            </a:r>
            <a:r>
              <a:rPr lang="en-US" sz="1400" dirty="0" smtClean="0"/>
              <a:t/>
            </a:r>
            <a:br>
              <a:rPr lang="en-US" sz="1400" dirty="0" smtClean="0"/>
            </a:br>
            <a:r>
              <a:rPr lang="en-US" sz="1400" dirty="0" smtClean="0"/>
              <a:t/>
            </a:r>
            <a:br>
              <a:rPr lang="en-US" sz="1400" dirty="0" smtClean="0"/>
            </a:br>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43</a:t>
            </a:fld>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
            </a:r>
            <a:br>
              <a:rPr lang="en-US" sz="4800" dirty="0" smtClean="0"/>
            </a:br>
            <a:r>
              <a:rPr lang="en-US" sz="4800" dirty="0" smtClean="0"/>
              <a:t>Quick Recruiting Tips  § 1305.5</a:t>
            </a:r>
            <a:r>
              <a:rPr lang="en-US" sz="5400" dirty="0" smtClean="0"/>
              <a:t/>
            </a:r>
            <a:br>
              <a:rPr lang="en-US" sz="5400" dirty="0" smtClean="0"/>
            </a:br>
            <a:r>
              <a:rPr lang="en-US" sz="5400" dirty="0" smtClean="0"/>
              <a:t> </a:t>
            </a:r>
            <a:endParaRPr lang="en-US" sz="5400" dirty="0"/>
          </a:p>
        </p:txBody>
      </p:sp>
      <p:sp>
        <p:nvSpPr>
          <p:cNvPr id="3" name="Content Placeholder 2"/>
          <p:cNvSpPr>
            <a:spLocks noGrp="1"/>
          </p:cNvSpPr>
          <p:nvPr>
            <p:ph idx="1"/>
          </p:nvPr>
        </p:nvSpPr>
        <p:spPr>
          <a:xfrm>
            <a:off x="152400" y="1295400"/>
            <a:ext cx="8534400" cy="4952999"/>
          </a:xfrm>
        </p:spPr>
        <p:txBody>
          <a:bodyPr/>
          <a:lstStyle/>
          <a:p>
            <a:r>
              <a:rPr lang="en-US" sz="1600" dirty="0" smtClean="0"/>
              <a:t>Phone-a-thon. Call everyone you know and tell them you are recruiting.</a:t>
            </a:r>
          </a:p>
          <a:p>
            <a:r>
              <a:rPr lang="en-US" sz="1600" dirty="0" smtClean="0">
                <a:solidFill>
                  <a:srgbClr val="C00000"/>
                </a:solidFill>
              </a:rPr>
              <a:t>Do a poster or flyer for your program. Put it where the foot traffic is. </a:t>
            </a:r>
          </a:p>
          <a:p>
            <a:r>
              <a:rPr lang="en-US" sz="1600" dirty="0" smtClean="0"/>
              <a:t>Conduct a survey find out what children services your community wants. </a:t>
            </a:r>
          </a:p>
          <a:p>
            <a:r>
              <a:rPr lang="en-US" sz="1600" dirty="0" smtClean="0">
                <a:solidFill>
                  <a:srgbClr val="C00000"/>
                </a:solidFill>
              </a:rPr>
              <a:t>Make sure your program is listed in all the area phone directories. Specialized community directories too! </a:t>
            </a:r>
          </a:p>
          <a:p>
            <a:r>
              <a:rPr lang="en-US" sz="1600" dirty="0" smtClean="0"/>
              <a:t>Connect your program with other community campaigns. Help out with the events and share the publicity. </a:t>
            </a:r>
          </a:p>
          <a:p>
            <a:r>
              <a:rPr lang="en-US" sz="1600" dirty="0" smtClean="0">
                <a:solidFill>
                  <a:srgbClr val="C00000"/>
                </a:solidFill>
              </a:rPr>
              <a:t>Hold an Open House. Invite the community to your program. Give tours when it is convenient. </a:t>
            </a:r>
          </a:p>
          <a:p>
            <a:r>
              <a:rPr lang="en-US" sz="1600" dirty="0" smtClean="0"/>
              <a:t>Wear a symbol of your program everywhere, for example, a Head Start button. </a:t>
            </a:r>
          </a:p>
          <a:p>
            <a:r>
              <a:rPr lang="en-US" sz="1600" dirty="0" smtClean="0">
                <a:solidFill>
                  <a:srgbClr val="C00000"/>
                </a:solidFill>
              </a:rPr>
              <a:t>Create a list of the organizations and businesses that have helped or worked with you in the past. Send each one a note to thank them and to telling them you are recruiting. </a:t>
            </a:r>
          </a:p>
          <a:p>
            <a:endParaRPr lang="en-US" sz="1600" dirty="0" smtClean="0"/>
          </a:p>
          <a:p>
            <a:r>
              <a:rPr lang="en-US" sz="1600" dirty="0" smtClean="0"/>
              <a:t>Sponsor an artist. Have a talented artist do a mural on a wall or help the children do a mural. Publicize the event and invite the community to the opening.</a:t>
            </a:r>
            <a:br>
              <a:rPr lang="en-US" sz="1600" dirty="0" smtClean="0"/>
            </a:br>
            <a:endParaRPr lang="en-US" sz="1600" dirty="0" smtClean="0">
              <a:solidFill>
                <a:srgbClr val="C00000"/>
              </a:solidFill>
            </a:endParaRPr>
          </a:p>
          <a:p>
            <a:r>
              <a:rPr lang="en-US" sz="1600" dirty="0" smtClean="0">
                <a:solidFill>
                  <a:srgbClr val="C00000"/>
                </a:solidFill>
              </a:rPr>
              <a:t>Frame articles about your program. Keep a notebook of positive press.</a:t>
            </a:r>
          </a:p>
          <a:p>
            <a:endParaRPr lang="en-US" sz="16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44</a:t>
            </a:fld>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Selection § 1305.6</a:t>
            </a:r>
            <a:endParaRPr lang="en-US" sz="6000" dirty="0"/>
          </a:p>
        </p:txBody>
      </p:sp>
      <p:sp>
        <p:nvSpPr>
          <p:cNvPr id="3" name="Content Placeholder 2"/>
          <p:cNvSpPr>
            <a:spLocks noGrp="1"/>
          </p:cNvSpPr>
          <p:nvPr>
            <p:ph idx="1"/>
          </p:nvPr>
        </p:nvSpPr>
        <p:spPr>
          <a:xfrm>
            <a:off x="228600" y="1371601"/>
            <a:ext cx="8458200" cy="4800600"/>
          </a:xfrm>
        </p:spPr>
        <p:txBody>
          <a:bodyPr/>
          <a:lstStyle/>
          <a:p>
            <a:pPr>
              <a:buNone/>
            </a:pPr>
            <a:r>
              <a:rPr lang="en-US" dirty="0" smtClean="0">
                <a:solidFill>
                  <a:srgbClr val="254061"/>
                </a:solidFill>
              </a:rPr>
              <a:t>How do we select children for the program?</a:t>
            </a:r>
          </a:p>
          <a:p>
            <a:pPr>
              <a:buNone/>
            </a:pPr>
            <a:r>
              <a:rPr lang="en-US" sz="1400" b="1" dirty="0" smtClean="0">
                <a:solidFill>
                  <a:srgbClr val="C00000"/>
                </a:solidFill>
              </a:rPr>
              <a:t>Each Head Start program must have a formal process for establishing selection criteria and for selecting children and families that considers all eligible applicants for Head Start services. In selecting the children and families to be served, your criteria must be based on the following:</a:t>
            </a:r>
          </a:p>
          <a:p>
            <a:r>
              <a:rPr lang="en-US" sz="1400" dirty="0" smtClean="0"/>
              <a:t>Income of eligible families; family's income must be within the approved Federal poverty guidelines, families receiving public assistance. </a:t>
            </a:r>
            <a:br>
              <a:rPr lang="en-US" sz="1400" dirty="0" smtClean="0"/>
            </a:br>
            <a:endParaRPr lang="en-US" sz="1400" dirty="0" smtClean="0"/>
          </a:p>
          <a:p>
            <a:r>
              <a:rPr lang="en-US" sz="1400" dirty="0" smtClean="0"/>
              <a:t>To be eligible for Head Start services, a child must be at least three years of age by the date used to determine eligibility for public schools, except in cases where the Head Start program’s approved grant to serve younger children 1305.4(a). </a:t>
            </a:r>
            <a:br>
              <a:rPr lang="en-US" sz="1400" dirty="0" smtClean="0"/>
            </a:br>
            <a:endParaRPr lang="en-US" sz="1400" dirty="0" smtClean="0"/>
          </a:p>
          <a:p>
            <a:r>
              <a:rPr lang="en-US" sz="1400" dirty="0" smtClean="0"/>
              <a:t>Children enrolled in Head Start, except those enrolled in migrant programs must be allowed to remain in Head Start until kindergarten or first grade is available. </a:t>
            </a:r>
            <a:br>
              <a:rPr lang="en-US" sz="1400" dirty="0" smtClean="0"/>
            </a:br>
            <a:endParaRPr lang="en-US" sz="1400" dirty="0" smtClean="0"/>
          </a:p>
          <a:p>
            <a:r>
              <a:rPr lang="en-US" sz="1400" dirty="0" smtClean="0"/>
              <a:t>Children who are in foster care. </a:t>
            </a:r>
            <a:br>
              <a:rPr lang="en-US" sz="1400" dirty="0" smtClean="0"/>
            </a:br>
            <a:endParaRPr lang="en-US" sz="1400" dirty="0" smtClean="0"/>
          </a:p>
          <a:p>
            <a:r>
              <a:rPr lang="en-US" sz="1400" dirty="0" smtClean="0"/>
              <a:t>Extent to which a child or family meets the criteria that each program is required to establish in 1305.3(d)(6)</a:t>
            </a:r>
            <a:br>
              <a:rPr lang="en-US" sz="1400" dirty="0" smtClean="0"/>
            </a:br>
            <a:endParaRPr lang="en-US" sz="1400" dirty="0" smtClean="0"/>
          </a:p>
          <a:p>
            <a:r>
              <a:rPr lang="en-US" sz="1400" dirty="0" smtClean="0"/>
              <a:t>Children who are still age-eligible considered as a re-enrollee. </a:t>
            </a:r>
            <a:br>
              <a:rPr lang="en-US" sz="1400" dirty="0" smtClean="0"/>
            </a:br>
            <a:endParaRPr lang="en-US" sz="1400"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45</a:t>
            </a:fld>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Selection § 1305.6</a:t>
            </a:r>
            <a:endParaRPr lang="en-US" sz="6000" dirty="0"/>
          </a:p>
        </p:txBody>
      </p:sp>
      <p:sp>
        <p:nvSpPr>
          <p:cNvPr id="3" name="Content Placeholder 2"/>
          <p:cNvSpPr>
            <a:spLocks noGrp="1"/>
          </p:cNvSpPr>
          <p:nvPr>
            <p:ph idx="1"/>
          </p:nvPr>
        </p:nvSpPr>
        <p:spPr>
          <a:xfrm>
            <a:off x="152400" y="1295400"/>
            <a:ext cx="8763000" cy="4800601"/>
          </a:xfrm>
        </p:spPr>
        <p:txBody>
          <a:bodyPr/>
          <a:lstStyle/>
          <a:p>
            <a:r>
              <a:rPr lang="en-US" sz="1800" dirty="0" smtClean="0"/>
              <a:t>Migrant programs must also give priority to children from families whose pursuit of agricultural work required them to relocate most frequently within the previous two-year period. </a:t>
            </a:r>
            <a:br>
              <a:rPr lang="en-US" sz="1800" dirty="0" smtClean="0"/>
            </a:br>
            <a:endParaRPr lang="en-US" sz="1800" dirty="0" smtClean="0"/>
          </a:p>
          <a:p>
            <a:r>
              <a:rPr lang="en-US" sz="1800" dirty="0" smtClean="0"/>
              <a:t>Children from income-eligible Indian families native to the reservation living in non-reservation areas, approved as part of the Tribe’s service area. </a:t>
            </a:r>
            <a:br>
              <a:rPr lang="en-US" sz="1800" dirty="0" smtClean="0"/>
            </a:br>
            <a:endParaRPr lang="en-US" sz="1800" dirty="0" smtClean="0"/>
          </a:p>
          <a:p>
            <a:r>
              <a:rPr lang="en-US" sz="1800" dirty="0" smtClean="0"/>
              <a:t>At least 10 percent of the total number of enrollment opportunities must be made available to children with disabilities. </a:t>
            </a:r>
            <a:br>
              <a:rPr lang="en-US" sz="1800" dirty="0" smtClean="0"/>
            </a:br>
            <a:endParaRPr lang="en-US" sz="1800" dirty="0" smtClean="0"/>
          </a:p>
          <a:p>
            <a:r>
              <a:rPr lang="en-US" sz="1800" dirty="0" smtClean="0"/>
              <a:t>Head Start programs must develop at the beginning of each enrollment year and maintain during the year a waiting list that ranks children according to the program's selection criteria. </a:t>
            </a:r>
            <a:br>
              <a:rPr lang="en-US" sz="1800" dirty="0" smtClean="0"/>
            </a:br>
            <a:endParaRPr lang="en-US" sz="1800" dirty="0" smtClean="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46</a:t>
            </a:fld>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What is a year?</a:t>
            </a:r>
            <a:endParaRPr lang="en-US" sz="4800" dirty="0"/>
          </a:p>
        </p:txBody>
      </p:sp>
      <p:sp>
        <p:nvSpPr>
          <p:cNvPr id="3" name="Content Placeholder 2"/>
          <p:cNvSpPr>
            <a:spLocks noGrp="1"/>
          </p:cNvSpPr>
          <p:nvPr>
            <p:ph idx="1"/>
          </p:nvPr>
        </p:nvSpPr>
        <p:spPr>
          <a:xfrm>
            <a:off x="0" y="1371601"/>
            <a:ext cx="8686800" cy="4953000"/>
          </a:xfrm>
        </p:spPr>
        <p:txBody>
          <a:bodyPr/>
          <a:lstStyle/>
          <a:p>
            <a:pPr>
              <a:buNone/>
            </a:pPr>
            <a:r>
              <a:rPr lang="en-US" sz="2000" b="1" dirty="0" smtClean="0">
                <a:solidFill>
                  <a:srgbClr val="C00000"/>
                </a:solidFill>
              </a:rPr>
              <a:t>Head Start Act p.84 645(a)(1)(C)</a:t>
            </a:r>
          </a:p>
          <a:p>
            <a:pPr>
              <a:buNone/>
            </a:pPr>
            <a:r>
              <a:rPr lang="en-US" sz="2000" dirty="0" smtClean="0"/>
              <a:t>“An entity may consider evidence of family income during the 12 months</a:t>
            </a:r>
          </a:p>
          <a:p>
            <a:pPr>
              <a:buNone/>
            </a:pPr>
            <a:r>
              <a:rPr lang="en-US" sz="2000" dirty="0" smtClean="0"/>
              <a:t>preceding the month in which the application is submitted, or during the</a:t>
            </a:r>
          </a:p>
          <a:p>
            <a:pPr>
              <a:buNone/>
            </a:pPr>
            <a:r>
              <a:rPr lang="en-US" sz="2000" dirty="0" smtClean="0"/>
              <a:t>calendar year preceding the calendar year in which the application is</a:t>
            </a:r>
          </a:p>
          <a:p>
            <a:pPr>
              <a:buNone/>
            </a:pPr>
            <a:r>
              <a:rPr lang="en-US" sz="2000" dirty="0" smtClean="0"/>
              <a:t>submitted, whichever more accurately reflects the needs of the family at</a:t>
            </a:r>
          </a:p>
          <a:p>
            <a:pPr>
              <a:buNone/>
            </a:pPr>
            <a:r>
              <a:rPr lang="en-US" sz="2000" dirty="0" smtClean="0"/>
              <a:t>the time of application.”</a:t>
            </a:r>
          </a:p>
          <a:p>
            <a:pPr>
              <a:buNone/>
            </a:pPr>
            <a:r>
              <a:rPr lang="en-US" sz="2000" b="1" dirty="0" smtClean="0">
                <a:solidFill>
                  <a:srgbClr val="C00000"/>
                </a:solidFill>
              </a:rPr>
              <a:t>Policy Clarification I‐008</a:t>
            </a:r>
          </a:p>
          <a:p>
            <a:pPr>
              <a:buNone/>
            </a:pPr>
            <a:r>
              <a:rPr lang="en-US" sz="2000" dirty="0" smtClean="0"/>
              <a:t>If neither the last 12 months or the preceding calendar year now accurately</a:t>
            </a:r>
          </a:p>
          <a:p>
            <a:pPr>
              <a:buNone/>
            </a:pPr>
            <a:r>
              <a:rPr lang="en-US" sz="2000" dirty="0" smtClean="0"/>
              <a:t>represents the family’s current situation (perhaps, for example, because</a:t>
            </a:r>
          </a:p>
          <a:p>
            <a:pPr>
              <a:buNone/>
            </a:pPr>
            <a:r>
              <a:rPr lang="en-US" sz="2000" dirty="0" smtClean="0"/>
              <a:t>the parent is now unemployed) then the Head Start program should use its</a:t>
            </a:r>
          </a:p>
          <a:p>
            <a:pPr>
              <a:buNone/>
            </a:pPr>
            <a:r>
              <a:rPr lang="en-US" sz="2000" dirty="0" smtClean="0"/>
              <a:t>judgment in deciding if it seems likely that the current situation more</a:t>
            </a:r>
          </a:p>
          <a:p>
            <a:pPr>
              <a:buNone/>
            </a:pPr>
            <a:r>
              <a:rPr lang="en-US" sz="2000" dirty="0" smtClean="0"/>
              <a:t>accurately reflects the family’s likely economic status during the period of</a:t>
            </a:r>
          </a:p>
          <a:p>
            <a:pPr>
              <a:buNone/>
            </a:pPr>
            <a:r>
              <a:rPr lang="en-US" sz="2000" dirty="0" smtClean="0"/>
              <a:t>the child’s Head Start enrollment.</a:t>
            </a:r>
            <a:endParaRPr lang="en-US" sz="20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47</a:t>
            </a:fld>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Enrollment 1305.7 </a:t>
            </a:r>
            <a:endParaRPr lang="en-US" sz="6000" dirty="0"/>
          </a:p>
        </p:txBody>
      </p:sp>
      <p:sp>
        <p:nvSpPr>
          <p:cNvPr id="3" name="Content Placeholder 2"/>
          <p:cNvSpPr>
            <a:spLocks noGrp="1"/>
          </p:cNvSpPr>
          <p:nvPr>
            <p:ph idx="1"/>
          </p:nvPr>
        </p:nvSpPr>
        <p:spPr>
          <a:xfrm>
            <a:off x="228600" y="1295400"/>
            <a:ext cx="8686800" cy="5029200"/>
          </a:xfrm>
        </p:spPr>
        <p:txBody>
          <a:bodyPr/>
          <a:lstStyle/>
          <a:p>
            <a:pPr eaLnBrk="1" hangingPunct="1">
              <a:buNone/>
            </a:pPr>
            <a:r>
              <a:rPr lang="en-US" i="1" dirty="0" smtClean="0"/>
              <a:t>Enrollment</a:t>
            </a:r>
            <a:r>
              <a:rPr lang="en-US" dirty="0" smtClean="0"/>
              <a:t> </a:t>
            </a:r>
            <a:r>
              <a:rPr lang="en-US" dirty="0" smtClean="0">
                <a:solidFill>
                  <a:srgbClr val="C00000"/>
                </a:solidFill>
              </a:rPr>
              <a:t>means the official acceptance of a family by a Head Start program and the completion of all procedures necessary for a child and family to begin receiving services.</a:t>
            </a:r>
          </a:p>
          <a:p>
            <a:pPr eaLnBrk="1" hangingPunct="1">
              <a:buNone/>
            </a:pPr>
            <a:endParaRPr lang="en-US" i="1" dirty="0" smtClean="0">
              <a:solidFill>
                <a:srgbClr val="254061"/>
              </a:solidFill>
            </a:endParaRPr>
          </a:p>
          <a:p>
            <a:pPr eaLnBrk="1" hangingPunct="1"/>
            <a:r>
              <a:rPr lang="en-US" sz="2800" i="1" dirty="0" smtClean="0">
                <a:solidFill>
                  <a:srgbClr val="254061"/>
                </a:solidFill>
              </a:rPr>
              <a:t>Full enrollment must be maintained at all times.  However, full classrooms do not. </a:t>
            </a:r>
            <a:endParaRPr lang="en-US" sz="2800" dirty="0" smtClean="0">
              <a:solidFill>
                <a:srgbClr val="254061"/>
              </a:solidFill>
            </a:endParaRPr>
          </a:p>
          <a:p>
            <a:pPr eaLnBrk="1" hangingPunct="1"/>
            <a:r>
              <a:rPr lang="en-US" sz="2800" i="1" kern="0" dirty="0" smtClean="0">
                <a:solidFill>
                  <a:srgbClr val="254061"/>
                </a:solidFill>
                <a:latin typeface="+mn-lt"/>
              </a:rPr>
              <a:t>Head Start does not enroll children on a first come, first serve basis.</a:t>
            </a:r>
          </a:p>
          <a:p>
            <a:pPr eaLnBrk="1" hangingPunct="1">
              <a:buNone/>
            </a:pPr>
            <a:endParaRPr lang="en-US" i="1" kern="0" dirty="0" smtClean="0">
              <a:solidFill>
                <a:srgbClr val="254061"/>
              </a:solidFill>
              <a:latin typeface="+mn-lt"/>
            </a:endParaRPr>
          </a:p>
          <a:p>
            <a:pPr eaLnBrk="1" hangingPunct="1">
              <a:buFontTx/>
              <a:buNone/>
            </a:pPr>
            <a:endParaRPr lang="en-US" dirty="0" smtClean="0">
              <a:solidFill>
                <a:srgbClr val="254061"/>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Attendance 1305.8 </a:t>
            </a:r>
            <a:endParaRPr lang="en-US" sz="6000" dirty="0"/>
          </a:p>
        </p:txBody>
      </p:sp>
      <p:sp>
        <p:nvSpPr>
          <p:cNvPr id="3" name="Content Placeholder 2"/>
          <p:cNvSpPr>
            <a:spLocks noGrp="1"/>
          </p:cNvSpPr>
          <p:nvPr>
            <p:ph idx="1"/>
          </p:nvPr>
        </p:nvSpPr>
        <p:spPr>
          <a:xfrm>
            <a:off x="152400" y="1295400"/>
            <a:ext cx="8839200" cy="5105400"/>
          </a:xfrm>
        </p:spPr>
        <p:txBody>
          <a:bodyPr/>
          <a:lstStyle/>
          <a:p>
            <a:pPr>
              <a:buNone/>
            </a:pPr>
            <a:r>
              <a:rPr lang="en-US" sz="1800" dirty="0" smtClean="0">
                <a:solidFill>
                  <a:schemeClr val="accent6">
                    <a:lumMod val="75000"/>
                  </a:schemeClr>
                </a:solidFill>
              </a:rPr>
              <a:t> (a) When the </a:t>
            </a:r>
            <a:r>
              <a:rPr lang="en-US" sz="1800" dirty="0" smtClean="0">
                <a:solidFill>
                  <a:srgbClr val="FF0000"/>
                </a:solidFill>
              </a:rPr>
              <a:t>monthly average daily attendance rate in a center-based </a:t>
            </a:r>
            <a:r>
              <a:rPr lang="en-US" sz="1800" dirty="0" smtClean="0">
                <a:solidFill>
                  <a:schemeClr val="accent6">
                    <a:lumMod val="75000"/>
                  </a:schemeClr>
                </a:solidFill>
              </a:rPr>
              <a:t>program </a:t>
            </a:r>
            <a:r>
              <a:rPr lang="en-US" sz="1800" dirty="0" smtClean="0">
                <a:solidFill>
                  <a:srgbClr val="FF0000"/>
                </a:solidFill>
              </a:rPr>
              <a:t>falls below 85 percent</a:t>
            </a:r>
            <a:r>
              <a:rPr lang="en-US" sz="1800" dirty="0" smtClean="0">
                <a:solidFill>
                  <a:schemeClr val="accent6">
                    <a:lumMod val="75000"/>
                  </a:schemeClr>
                </a:solidFill>
              </a:rPr>
              <a:t>, a Head Start program </a:t>
            </a:r>
            <a:r>
              <a:rPr lang="en-US" sz="1800" dirty="0" smtClean="0">
                <a:solidFill>
                  <a:srgbClr val="FF0000"/>
                </a:solidFill>
              </a:rPr>
              <a:t>must analyze the causes of absenteeism</a:t>
            </a:r>
            <a:r>
              <a:rPr lang="en-US" sz="1800" dirty="0" smtClean="0">
                <a:solidFill>
                  <a:schemeClr val="accent6">
                    <a:lumMod val="75000"/>
                  </a:schemeClr>
                </a:solidFill>
              </a:rPr>
              <a:t>. The analysis must include a study of the pattern of absences for each child, including the reasons for absences as well as the number of absences that occur on consecutive days. </a:t>
            </a:r>
          </a:p>
          <a:p>
            <a:pPr>
              <a:buNone/>
            </a:pPr>
            <a:r>
              <a:rPr lang="en-US" sz="1800" dirty="0" smtClean="0">
                <a:solidFill>
                  <a:schemeClr val="accent6">
                    <a:lumMod val="75000"/>
                  </a:schemeClr>
                </a:solidFill>
              </a:rPr>
              <a:t>(b) If the absences are a </a:t>
            </a:r>
            <a:r>
              <a:rPr lang="en-US" sz="1800" dirty="0" smtClean="0">
                <a:solidFill>
                  <a:srgbClr val="FF0000"/>
                </a:solidFill>
              </a:rPr>
              <a:t>result of illness or if they are well documented absences</a:t>
            </a:r>
            <a:r>
              <a:rPr lang="en-US" sz="1800" dirty="0" smtClean="0">
                <a:solidFill>
                  <a:schemeClr val="accent6">
                    <a:lumMod val="75000"/>
                  </a:schemeClr>
                </a:solidFill>
              </a:rPr>
              <a:t> for other reasons, </a:t>
            </a:r>
            <a:r>
              <a:rPr lang="en-US" sz="1800" dirty="0" smtClean="0">
                <a:solidFill>
                  <a:srgbClr val="FF0000"/>
                </a:solidFill>
              </a:rPr>
              <a:t>no special action is required</a:t>
            </a:r>
            <a:r>
              <a:rPr lang="en-US" sz="1800" dirty="0" smtClean="0">
                <a:solidFill>
                  <a:schemeClr val="accent6">
                    <a:lumMod val="75000"/>
                  </a:schemeClr>
                </a:solidFill>
              </a:rPr>
              <a:t>. If, however, the absences result from other factors, including </a:t>
            </a:r>
            <a:r>
              <a:rPr lang="en-US" sz="1800" dirty="0" smtClean="0">
                <a:solidFill>
                  <a:srgbClr val="FF0000"/>
                </a:solidFill>
              </a:rPr>
              <a:t>temporary family problems </a:t>
            </a:r>
            <a:r>
              <a:rPr lang="en-US" sz="1800" dirty="0" smtClean="0">
                <a:solidFill>
                  <a:schemeClr val="accent6">
                    <a:lumMod val="75000"/>
                  </a:schemeClr>
                </a:solidFill>
              </a:rPr>
              <a:t>that affect a child's regular attendance, the program </a:t>
            </a:r>
            <a:r>
              <a:rPr lang="en-US" sz="1800" dirty="0" smtClean="0">
                <a:solidFill>
                  <a:srgbClr val="FF0000"/>
                </a:solidFill>
              </a:rPr>
              <a:t>must initiate appropriate family support procedures </a:t>
            </a:r>
            <a:r>
              <a:rPr lang="en-US" sz="1800" dirty="0" smtClean="0">
                <a:solidFill>
                  <a:schemeClr val="accent6">
                    <a:lumMod val="75000"/>
                  </a:schemeClr>
                </a:solidFill>
              </a:rPr>
              <a:t>for all children with </a:t>
            </a:r>
            <a:r>
              <a:rPr lang="en-US" sz="1800" dirty="0" smtClean="0">
                <a:solidFill>
                  <a:srgbClr val="FF0000"/>
                </a:solidFill>
              </a:rPr>
              <a:t>four or more consecutive unexcused absences</a:t>
            </a:r>
            <a:r>
              <a:rPr lang="en-US" sz="1800" dirty="0" smtClean="0">
                <a:solidFill>
                  <a:schemeClr val="accent6">
                    <a:lumMod val="75000"/>
                  </a:schemeClr>
                </a:solidFill>
              </a:rPr>
              <a:t>. These procedures must include </a:t>
            </a:r>
            <a:r>
              <a:rPr lang="en-US" sz="1800" dirty="0" smtClean="0">
                <a:solidFill>
                  <a:srgbClr val="FF0000"/>
                </a:solidFill>
              </a:rPr>
              <a:t>home visits</a:t>
            </a:r>
            <a:r>
              <a:rPr lang="en-US" sz="1800" dirty="0" smtClean="0">
                <a:solidFill>
                  <a:schemeClr val="accent6">
                    <a:lumMod val="75000"/>
                  </a:schemeClr>
                </a:solidFill>
              </a:rPr>
              <a:t> or other </a:t>
            </a:r>
            <a:r>
              <a:rPr lang="en-US" sz="1800" dirty="0" smtClean="0">
                <a:solidFill>
                  <a:srgbClr val="FF0000"/>
                </a:solidFill>
              </a:rPr>
              <a:t>direct contact with the child's parents</a:t>
            </a:r>
            <a:r>
              <a:rPr lang="en-US" sz="1800" dirty="0" smtClean="0">
                <a:solidFill>
                  <a:schemeClr val="accent6">
                    <a:lumMod val="75000"/>
                  </a:schemeClr>
                </a:solidFill>
              </a:rPr>
              <a:t>. Contacts with the family </a:t>
            </a:r>
            <a:r>
              <a:rPr lang="en-US" sz="1800" dirty="0" smtClean="0">
                <a:solidFill>
                  <a:srgbClr val="FF0000"/>
                </a:solidFill>
              </a:rPr>
              <a:t>must emphasize </a:t>
            </a:r>
            <a:r>
              <a:rPr lang="en-US" sz="1800" dirty="0" smtClean="0">
                <a:solidFill>
                  <a:schemeClr val="accent6">
                    <a:lumMod val="75000"/>
                  </a:schemeClr>
                </a:solidFill>
              </a:rPr>
              <a:t>the </a:t>
            </a:r>
            <a:r>
              <a:rPr lang="en-US" sz="1800" dirty="0" smtClean="0">
                <a:solidFill>
                  <a:srgbClr val="FF0000"/>
                </a:solidFill>
              </a:rPr>
              <a:t>benefits of regular attendance</a:t>
            </a:r>
            <a:r>
              <a:rPr lang="en-US" sz="1800" dirty="0" smtClean="0">
                <a:solidFill>
                  <a:schemeClr val="accent6">
                    <a:lumMod val="75000"/>
                  </a:schemeClr>
                </a:solidFill>
              </a:rPr>
              <a:t>, while at the same time remaining </a:t>
            </a:r>
            <a:r>
              <a:rPr lang="en-US" sz="1800" dirty="0" smtClean="0">
                <a:solidFill>
                  <a:srgbClr val="FF0000"/>
                </a:solidFill>
              </a:rPr>
              <a:t>sensitive</a:t>
            </a:r>
            <a:r>
              <a:rPr lang="en-US" sz="1800" dirty="0" smtClean="0">
                <a:solidFill>
                  <a:schemeClr val="accent6">
                    <a:lumMod val="75000"/>
                  </a:schemeClr>
                </a:solidFill>
              </a:rPr>
              <a:t> to any </a:t>
            </a:r>
            <a:r>
              <a:rPr lang="en-US" sz="1800" dirty="0" smtClean="0">
                <a:solidFill>
                  <a:srgbClr val="FF0000"/>
                </a:solidFill>
              </a:rPr>
              <a:t>special family circumstances </a:t>
            </a:r>
            <a:r>
              <a:rPr lang="en-US" sz="1800" dirty="0" smtClean="0">
                <a:solidFill>
                  <a:schemeClr val="accent6">
                    <a:lumMod val="75000"/>
                  </a:schemeClr>
                </a:solidFill>
              </a:rPr>
              <a:t>influencing attendance patterns. All contacts with the child's family as well as special family support service activities provided by </a:t>
            </a:r>
            <a:r>
              <a:rPr lang="en-US" sz="1800" dirty="0" smtClean="0">
                <a:solidFill>
                  <a:srgbClr val="FF0000"/>
                </a:solidFill>
              </a:rPr>
              <a:t>program staff must be documented</a:t>
            </a:r>
            <a:r>
              <a:rPr lang="en-US" sz="1800" dirty="0" smtClean="0">
                <a:solidFill>
                  <a:schemeClr val="accent6">
                    <a:lumMod val="75000"/>
                  </a:schemeClr>
                </a:solidFill>
              </a:rPr>
              <a:t>. </a:t>
            </a:r>
          </a:p>
          <a:p>
            <a:pPr>
              <a:buNone/>
            </a:pPr>
            <a:r>
              <a:rPr lang="en-US" sz="1800" dirty="0" smtClean="0">
                <a:solidFill>
                  <a:schemeClr val="accent6">
                    <a:lumMod val="75000"/>
                  </a:schemeClr>
                </a:solidFill>
              </a:rPr>
              <a:t>(c) In circumstances where chronic absenteeism persists and it does not seem feasible to include the child in either the same or a different program option, the </a:t>
            </a:r>
            <a:r>
              <a:rPr lang="en-US" sz="1800" dirty="0" smtClean="0">
                <a:solidFill>
                  <a:srgbClr val="FF0000"/>
                </a:solidFill>
              </a:rPr>
              <a:t>child's slot</a:t>
            </a:r>
            <a:r>
              <a:rPr lang="en-US" sz="1800" dirty="0" smtClean="0">
                <a:solidFill>
                  <a:schemeClr val="accent6">
                    <a:lumMod val="75000"/>
                  </a:schemeClr>
                </a:solidFill>
              </a:rPr>
              <a:t> must be </a:t>
            </a:r>
            <a:r>
              <a:rPr lang="en-US" sz="1800" dirty="0" smtClean="0">
                <a:solidFill>
                  <a:srgbClr val="FF0000"/>
                </a:solidFill>
              </a:rPr>
              <a:t>considered</a:t>
            </a:r>
            <a:r>
              <a:rPr lang="en-US" sz="1800" dirty="0" smtClean="0">
                <a:solidFill>
                  <a:schemeClr val="accent6">
                    <a:lumMod val="75000"/>
                  </a:schemeClr>
                </a:solidFill>
              </a:rPr>
              <a:t> an </a:t>
            </a:r>
            <a:r>
              <a:rPr lang="en-US" sz="1800" dirty="0" smtClean="0">
                <a:solidFill>
                  <a:srgbClr val="FF0000"/>
                </a:solidFill>
              </a:rPr>
              <a:t>enrollment vacancy</a:t>
            </a:r>
          </a:p>
          <a:p>
            <a:pPr>
              <a:buNone/>
            </a:pPr>
            <a:r>
              <a:rPr lang="en-US" dirty="0" smtClean="0"/>
              <a:t/>
            </a:r>
            <a:br>
              <a:rPr lang="en-US" dirty="0" smtClean="0"/>
            </a:br>
            <a:endParaRPr lang="en-US"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49</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long is EHS eligibility good for?</a:t>
            </a:r>
            <a:endParaRPr lang="en-US" dirty="0"/>
          </a:p>
        </p:txBody>
      </p:sp>
      <p:sp>
        <p:nvSpPr>
          <p:cNvPr id="3" name="Content Placeholder 2"/>
          <p:cNvSpPr>
            <a:spLocks noGrp="1"/>
          </p:cNvSpPr>
          <p:nvPr>
            <p:ph idx="1"/>
          </p:nvPr>
        </p:nvSpPr>
        <p:spPr>
          <a:xfrm>
            <a:off x="304800" y="1295400"/>
            <a:ext cx="8610600" cy="4953000"/>
          </a:xfrm>
        </p:spPr>
        <p:txBody>
          <a:bodyPr/>
          <a:lstStyle/>
          <a:p>
            <a:pPr>
              <a:buNone/>
            </a:pPr>
            <a:r>
              <a:rPr lang="en-US" sz="2400" dirty="0" smtClean="0"/>
              <a:t> OHS – PC – I – 022</a:t>
            </a:r>
          </a:p>
          <a:p>
            <a:r>
              <a:rPr lang="en-US" sz="2400" dirty="0" smtClean="0">
                <a:solidFill>
                  <a:srgbClr val="FF0000"/>
                </a:solidFill>
              </a:rPr>
              <a:t>Does the family income of children entering Head Start</a:t>
            </a:r>
          </a:p>
          <a:p>
            <a:pPr>
              <a:buNone/>
            </a:pPr>
            <a:r>
              <a:rPr lang="en-US" sz="2400" dirty="0" smtClean="0">
                <a:solidFill>
                  <a:srgbClr val="FF0000"/>
                </a:solidFill>
              </a:rPr>
              <a:t>for a third year need to be re‐verified?</a:t>
            </a:r>
          </a:p>
          <a:p>
            <a:pPr>
              <a:buNone/>
            </a:pPr>
            <a:r>
              <a:rPr lang="en-US" sz="2400" dirty="0" smtClean="0"/>
              <a:t>– Children enrolled in an Early Head Start (EHS) program that were enrolled as "income eligible" children remain eligible throughout their time in EHS, even if they are being provided a third year of service. Family income in this situation does not have to be re‐verified.</a:t>
            </a:r>
          </a:p>
          <a:p>
            <a:pPr>
              <a:buNone/>
            </a:pPr>
            <a:r>
              <a:rPr lang="en-US" sz="2400" dirty="0" smtClean="0"/>
              <a:t>– Children enrolled as income eligible that are transitioning from EHS to Head Start must have their family’s income re-verified.</a:t>
            </a:r>
            <a:endParaRPr lang="en-US" sz="24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Questions</a:t>
            </a:r>
            <a:endParaRPr lang="en-US" dirty="0"/>
          </a:p>
        </p:txBody>
      </p:sp>
      <p:sp>
        <p:nvSpPr>
          <p:cNvPr id="3" name="Content Placeholder 2"/>
          <p:cNvSpPr>
            <a:spLocks noGrp="1"/>
          </p:cNvSpPr>
          <p:nvPr>
            <p:ph idx="1"/>
          </p:nvPr>
        </p:nvSpPr>
        <p:spPr>
          <a:xfrm>
            <a:off x="228600" y="1295401"/>
            <a:ext cx="8686800" cy="4953000"/>
          </a:xfrm>
        </p:spPr>
        <p:txBody>
          <a:bodyPr/>
          <a:lstStyle/>
          <a:p>
            <a:pPr marL="457200" indent="-457200">
              <a:buFontTx/>
              <a:buAutoNum type="alphaUcPeriod" startAt="17"/>
              <a:defRPr/>
            </a:pPr>
            <a:r>
              <a:rPr lang="en-US" dirty="0" smtClean="0"/>
              <a:t>How long can a child remain on the waiting list without needing re-verification?</a:t>
            </a:r>
          </a:p>
          <a:p>
            <a:pPr marL="457200" indent="-457200">
              <a:buFontTx/>
              <a:buAutoNum type="alphaUcPeriod"/>
              <a:defRPr/>
            </a:pPr>
            <a:r>
              <a:rPr lang="en-US" b="1" dirty="0" smtClean="0">
                <a:solidFill>
                  <a:srgbClr val="C00000"/>
                </a:solidFill>
              </a:rPr>
              <a:t>12 months  </a:t>
            </a:r>
          </a:p>
          <a:p>
            <a:pPr marL="457200" indent="-457200">
              <a:buFontTx/>
              <a:buAutoNum type="alphaUcPeriod"/>
              <a:defRPr/>
            </a:pPr>
            <a:endParaRPr lang="en-US" b="1" dirty="0" smtClean="0">
              <a:solidFill>
                <a:srgbClr val="C00000"/>
              </a:solidFill>
            </a:endParaRPr>
          </a:p>
          <a:p>
            <a:pPr marL="457200" indent="-457200">
              <a:buNone/>
              <a:defRPr/>
            </a:pPr>
            <a:r>
              <a:rPr lang="en-US" b="1" dirty="0" smtClean="0">
                <a:solidFill>
                  <a:srgbClr val="C00000"/>
                </a:solidFill>
              </a:rPr>
              <a:t>note:  </a:t>
            </a:r>
            <a:r>
              <a:rPr lang="en-US" dirty="0" smtClean="0"/>
              <a:t>When considering a child for enrollment or </a:t>
            </a:r>
            <a:r>
              <a:rPr lang="en-US" u="sng" dirty="0" smtClean="0"/>
              <a:t>reenrollment</a:t>
            </a:r>
            <a:r>
              <a:rPr lang="en-US" dirty="0" smtClean="0"/>
              <a:t>, if it has been more than 12 months since income was verified, a new application and eligibility verification form must be completed.</a:t>
            </a:r>
            <a:endParaRPr lang="en-US" b="1"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Questions</a:t>
            </a:r>
            <a:endParaRPr lang="en-US" dirty="0"/>
          </a:p>
        </p:txBody>
      </p:sp>
      <p:sp>
        <p:nvSpPr>
          <p:cNvPr id="3" name="Content Placeholder 2"/>
          <p:cNvSpPr>
            <a:spLocks noGrp="1"/>
          </p:cNvSpPr>
          <p:nvPr>
            <p:ph idx="1"/>
          </p:nvPr>
        </p:nvSpPr>
        <p:spPr>
          <a:xfrm>
            <a:off x="228600" y="1371601"/>
            <a:ext cx="8686800" cy="5029200"/>
          </a:xfrm>
        </p:spPr>
        <p:txBody>
          <a:bodyPr/>
          <a:lstStyle/>
          <a:p>
            <a:pPr marL="457200" indent="-457200">
              <a:buFontTx/>
              <a:buAutoNum type="alphaUcPeriod" startAt="17"/>
              <a:defRPr/>
            </a:pPr>
            <a:r>
              <a:rPr lang="en-US" dirty="0" smtClean="0"/>
              <a:t>Where should the original child enrollment applications be kept?</a:t>
            </a:r>
          </a:p>
          <a:p>
            <a:pPr marL="457200" indent="-457200">
              <a:buFontTx/>
              <a:buAutoNum type="alphaUcPeriod"/>
              <a:defRPr/>
            </a:pPr>
            <a:r>
              <a:rPr lang="en-US" b="1" dirty="0" smtClean="0">
                <a:solidFill>
                  <a:srgbClr val="C00000"/>
                </a:solidFill>
              </a:rPr>
              <a:t>In the office Enrollment Folder </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Questions</a:t>
            </a:r>
            <a:endParaRPr lang="en-US" dirty="0"/>
          </a:p>
        </p:txBody>
      </p:sp>
      <p:sp>
        <p:nvSpPr>
          <p:cNvPr id="3" name="Content Placeholder 2"/>
          <p:cNvSpPr>
            <a:spLocks noGrp="1"/>
          </p:cNvSpPr>
          <p:nvPr>
            <p:ph idx="1"/>
          </p:nvPr>
        </p:nvSpPr>
        <p:spPr>
          <a:xfrm>
            <a:off x="228600" y="1447801"/>
            <a:ext cx="8686800" cy="4648200"/>
          </a:xfrm>
        </p:spPr>
        <p:txBody>
          <a:bodyPr/>
          <a:lstStyle/>
          <a:p>
            <a:pPr>
              <a:buNone/>
            </a:pPr>
            <a:r>
              <a:rPr lang="en-US" i="0" dirty="0" smtClean="0"/>
              <a:t>When a child is eligible for their 3</a:t>
            </a:r>
            <a:r>
              <a:rPr lang="en-US" i="0" baseline="30000" dirty="0" smtClean="0"/>
              <a:t>rd</a:t>
            </a:r>
            <a:r>
              <a:rPr lang="en-US" i="0" dirty="0" smtClean="0"/>
              <a:t> year of Head Start, should a new application be completed?</a:t>
            </a:r>
          </a:p>
          <a:p>
            <a:pPr>
              <a:buNone/>
            </a:pPr>
            <a:r>
              <a:rPr lang="en-US" b="1" i="0" dirty="0" smtClean="0">
                <a:solidFill>
                  <a:srgbClr val="C00000"/>
                </a:solidFill>
              </a:rPr>
              <a:t>Yes.  A 3</a:t>
            </a:r>
            <a:r>
              <a:rPr lang="en-US" b="1" i="0" baseline="30000" dirty="0" smtClean="0">
                <a:solidFill>
                  <a:srgbClr val="C00000"/>
                </a:solidFill>
              </a:rPr>
              <a:t>rd</a:t>
            </a:r>
            <a:r>
              <a:rPr lang="en-US" b="1" i="0" dirty="0" smtClean="0">
                <a:solidFill>
                  <a:srgbClr val="C00000"/>
                </a:solidFill>
              </a:rPr>
              <a:t> year child must have a new application </a:t>
            </a:r>
            <a:r>
              <a:rPr lang="en-US" b="1" i="0" u="sng" dirty="0" smtClean="0">
                <a:solidFill>
                  <a:srgbClr val="C00000"/>
                </a:solidFill>
              </a:rPr>
              <a:t>and</a:t>
            </a:r>
            <a:r>
              <a:rPr lang="en-US" b="1" i="0" dirty="0" smtClean="0">
                <a:solidFill>
                  <a:srgbClr val="C00000"/>
                </a:solidFill>
              </a:rPr>
              <a:t> Eligibility Verification form completed.  Income must be re-verified. </a:t>
            </a:r>
          </a:p>
          <a:p>
            <a:pPr>
              <a:buNone/>
            </a:pPr>
            <a:endParaRPr lang="en-US" i="0"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Questions</a:t>
            </a:r>
            <a:endParaRPr lang="en-US" dirty="0"/>
          </a:p>
        </p:txBody>
      </p:sp>
      <p:sp>
        <p:nvSpPr>
          <p:cNvPr id="3" name="Content Placeholder 2"/>
          <p:cNvSpPr>
            <a:spLocks noGrp="1"/>
          </p:cNvSpPr>
          <p:nvPr>
            <p:ph idx="1"/>
          </p:nvPr>
        </p:nvSpPr>
        <p:spPr>
          <a:xfrm>
            <a:off x="304800" y="1447801"/>
            <a:ext cx="8382000" cy="4800600"/>
          </a:xfrm>
        </p:spPr>
        <p:txBody>
          <a:bodyPr/>
          <a:lstStyle/>
          <a:p>
            <a:pPr marL="457200" indent="-457200">
              <a:buFontTx/>
              <a:buAutoNum type="alphaUcPeriod" startAt="17"/>
              <a:defRPr/>
            </a:pPr>
            <a:r>
              <a:rPr lang="en-US" dirty="0" smtClean="0"/>
              <a:t>If a mother tells the interviewer that her husband moved out last week, should his income be counted?</a:t>
            </a:r>
          </a:p>
          <a:p>
            <a:pPr marL="457200" indent="-457200">
              <a:buNone/>
              <a:defRPr/>
            </a:pPr>
            <a:r>
              <a:rPr lang="en-US" b="1" dirty="0" smtClean="0">
                <a:solidFill>
                  <a:srgbClr val="C00000"/>
                </a:solidFill>
              </a:rPr>
              <a:t>No.  We accept the current situation and if the mother says the father is not in the home, the interviewer will accept that as the truth.  </a:t>
            </a:r>
          </a:p>
          <a:p>
            <a:pPr marL="457200" indent="-457200">
              <a:buNone/>
              <a:defRPr/>
            </a:pPr>
            <a:r>
              <a:rPr lang="en-US" b="1" dirty="0" smtClean="0"/>
              <a:t> </a:t>
            </a:r>
            <a:r>
              <a:rPr lang="en-US" sz="1800" b="1" dirty="0" smtClean="0"/>
              <a:t>note:  </a:t>
            </a:r>
            <a:r>
              <a:rPr lang="en-US" sz="1800" dirty="0" smtClean="0"/>
              <a:t>In the past, the parent was asked to write a statement saying that she and her husband were separated if no court documents were available.  This is no longer necessary.  If the parent verbally tells the interviewer that there is a separation and the father is out of the home, that is all the proof that is needed.</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Questions</a:t>
            </a:r>
            <a:endParaRPr lang="en-US" dirty="0"/>
          </a:p>
        </p:txBody>
      </p:sp>
      <p:sp>
        <p:nvSpPr>
          <p:cNvPr id="3" name="Content Placeholder 2"/>
          <p:cNvSpPr>
            <a:spLocks noGrp="1"/>
          </p:cNvSpPr>
          <p:nvPr>
            <p:ph idx="1"/>
          </p:nvPr>
        </p:nvSpPr>
        <p:spPr>
          <a:xfrm>
            <a:off x="304800" y="1295401"/>
            <a:ext cx="8382000" cy="4876800"/>
          </a:xfrm>
        </p:spPr>
        <p:txBody>
          <a:bodyPr/>
          <a:lstStyle/>
          <a:p>
            <a:pPr marL="457200" indent="-457200">
              <a:buFontTx/>
              <a:buAutoNum type="alphaUcPeriod" startAt="17"/>
              <a:defRPr/>
            </a:pPr>
            <a:r>
              <a:rPr lang="en-US" dirty="0" smtClean="0"/>
              <a:t>If a family receives certain public assistance, their age eligible child is automatically income eligible for Head Start.  Name the public assistance programs.</a:t>
            </a:r>
          </a:p>
          <a:p>
            <a:pPr marL="457200" indent="-457200">
              <a:buFontTx/>
              <a:buAutoNum type="alphaUcPeriod" startAt="17"/>
              <a:defRPr/>
            </a:pPr>
            <a:endParaRPr lang="en-US" dirty="0" smtClean="0"/>
          </a:p>
          <a:p>
            <a:pPr marL="457200" indent="-457200">
              <a:buNone/>
              <a:defRPr/>
            </a:pPr>
            <a:r>
              <a:rPr lang="en-US" b="1" dirty="0" smtClean="0">
                <a:solidFill>
                  <a:srgbClr val="C00000"/>
                </a:solidFill>
              </a:rPr>
              <a:t>A.  TANF or SSI</a:t>
            </a:r>
          </a:p>
          <a:p>
            <a:pPr marL="457200" indent="-457200">
              <a:buNone/>
              <a:defRPr/>
            </a:pPr>
            <a:endParaRPr lang="en-US" dirty="0" smtClean="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Additional Questions</a:t>
            </a:r>
            <a:endParaRPr lang="en-US" dirty="0"/>
          </a:p>
        </p:txBody>
      </p:sp>
      <p:sp>
        <p:nvSpPr>
          <p:cNvPr id="3" name="Content Placeholder 2"/>
          <p:cNvSpPr>
            <a:spLocks noGrp="1"/>
          </p:cNvSpPr>
          <p:nvPr>
            <p:ph idx="1"/>
          </p:nvPr>
        </p:nvSpPr>
        <p:spPr>
          <a:xfrm>
            <a:off x="228600" y="1371601"/>
            <a:ext cx="8686800" cy="4876800"/>
          </a:xfrm>
        </p:spPr>
        <p:txBody>
          <a:bodyPr/>
          <a:lstStyle/>
          <a:p>
            <a:pPr marL="457200" indent="-457200">
              <a:buFontTx/>
              <a:buAutoNum type="alphaUcPeriod" startAt="17"/>
              <a:defRPr/>
            </a:pPr>
            <a:r>
              <a:rPr lang="en-US" dirty="0" smtClean="0"/>
              <a:t>If during the application process, a child is determined to be “homeless”, does the parent still need to produce income verification?</a:t>
            </a:r>
          </a:p>
          <a:p>
            <a:pPr marL="457200" indent="-457200">
              <a:buNone/>
              <a:defRPr/>
            </a:pPr>
            <a:r>
              <a:rPr lang="en-US" b="1" dirty="0" smtClean="0">
                <a:solidFill>
                  <a:srgbClr val="C00000"/>
                </a:solidFill>
              </a:rPr>
              <a:t>A.  No.  </a:t>
            </a:r>
          </a:p>
          <a:p>
            <a:pPr marL="457200" indent="-457200">
              <a:buNone/>
              <a:defRPr/>
            </a:pPr>
            <a:endParaRPr lang="en-US" dirty="0" smtClean="0"/>
          </a:p>
          <a:p>
            <a:pPr marL="457200" indent="-457200">
              <a:buFontTx/>
              <a:buAutoNum type="alphaUcPeriod" startAt="17"/>
              <a:defRPr/>
            </a:pPr>
            <a:endParaRPr lang="en-US" dirty="0" smtClean="0"/>
          </a:p>
          <a:p>
            <a:pPr marL="457200" indent="-457200">
              <a:buNone/>
              <a:defRPr/>
            </a:pPr>
            <a:endParaRPr lang="en-US" dirty="0" smtClean="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Questions</a:t>
            </a:r>
            <a:endParaRPr lang="en-US" sz="6000" dirty="0"/>
          </a:p>
        </p:txBody>
      </p:sp>
      <p:sp>
        <p:nvSpPr>
          <p:cNvPr id="3" name="Content Placeholder 2"/>
          <p:cNvSpPr>
            <a:spLocks noGrp="1"/>
          </p:cNvSpPr>
          <p:nvPr>
            <p:ph idx="1"/>
          </p:nvPr>
        </p:nvSpPr>
        <p:spPr>
          <a:xfrm>
            <a:off x="304800" y="1371601"/>
            <a:ext cx="8686800" cy="4876800"/>
          </a:xfrm>
        </p:spPr>
        <p:txBody>
          <a:bodyPr/>
          <a:lstStyle/>
          <a:p>
            <a:pPr>
              <a:buNone/>
            </a:pPr>
            <a:r>
              <a:rPr lang="en-US" dirty="0" smtClean="0"/>
              <a:t>Q. A family was verified for the  program year, left the program within the same school year and wishes to return within the same school year. Does the family have to be re-verified if the income is still current? </a:t>
            </a:r>
          </a:p>
          <a:p>
            <a:pPr>
              <a:buNone/>
            </a:pPr>
            <a:r>
              <a:rPr lang="en-US" dirty="0" smtClean="0">
                <a:solidFill>
                  <a:srgbClr val="C00000"/>
                </a:solidFill>
              </a:rPr>
              <a:t>A. </a:t>
            </a:r>
            <a:r>
              <a:rPr lang="en-US" sz="2800" b="1" dirty="0" smtClean="0">
                <a:solidFill>
                  <a:srgbClr val="C00000"/>
                </a:solidFill>
              </a:rPr>
              <a:t>Answer: Yes, if a family was determined eligible for the program, was enrolled, and then is terminated, and later the family wishes to return to the program, the family’s eligibility for the program must be re-verified. A new application must be completed </a:t>
            </a:r>
            <a:endParaRPr lang="en-US" sz="2800" dirty="0" smtClean="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Questions</a:t>
            </a:r>
            <a:endParaRPr lang="en-US" sz="5400" dirty="0"/>
          </a:p>
        </p:txBody>
      </p:sp>
      <p:sp>
        <p:nvSpPr>
          <p:cNvPr id="3" name="Content Placeholder 2"/>
          <p:cNvSpPr>
            <a:spLocks noGrp="1"/>
          </p:cNvSpPr>
          <p:nvPr>
            <p:ph idx="1"/>
          </p:nvPr>
        </p:nvSpPr>
        <p:spPr>
          <a:xfrm>
            <a:off x="304800" y="1371601"/>
            <a:ext cx="8382000" cy="4800600"/>
          </a:xfrm>
        </p:spPr>
        <p:txBody>
          <a:bodyPr/>
          <a:lstStyle/>
          <a:p>
            <a:pPr>
              <a:buNone/>
            </a:pPr>
            <a:r>
              <a:rPr lang="en-US" sz="2800" dirty="0" smtClean="0"/>
              <a:t>Q. How long do you keep a family on the waitlist that does not return to finish enrollment? </a:t>
            </a:r>
          </a:p>
          <a:p>
            <a:pPr>
              <a:buNone/>
            </a:pPr>
            <a:r>
              <a:rPr lang="en-US" sz="2800" b="1" dirty="0" smtClean="0">
                <a:solidFill>
                  <a:srgbClr val="C00000"/>
                </a:solidFill>
              </a:rPr>
              <a:t>A. There is no limit on how long a family may be on the waitlist. The agency is required to have an active waitlist during the year. The waitlist is the place where a child’s application must remain until the child moves to the accepted status. Being on the waitlist simply means that a child has been determined eligible for the program and is on a list waiting for the agency to identify a vacancy they can fill. </a:t>
            </a:r>
            <a:endParaRPr lang="en-US" sz="2800"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Questions</a:t>
            </a:r>
            <a:endParaRPr lang="en-US" sz="5400" dirty="0"/>
          </a:p>
        </p:txBody>
      </p:sp>
      <p:sp>
        <p:nvSpPr>
          <p:cNvPr id="3" name="Content Placeholder 2"/>
          <p:cNvSpPr>
            <a:spLocks noGrp="1"/>
          </p:cNvSpPr>
          <p:nvPr>
            <p:ph idx="1"/>
          </p:nvPr>
        </p:nvSpPr>
        <p:spPr>
          <a:xfrm>
            <a:off x="228600" y="1295401"/>
            <a:ext cx="8686800" cy="5029200"/>
          </a:xfrm>
        </p:spPr>
        <p:txBody>
          <a:bodyPr/>
          <a:lstStyle/>
          <a:p>
            <a:pPr>
              <a:buNone/>
            </a:pPr>
            <a:r>
              <a:rPr lang="en-US" dirty="0" smtClean="0"/>
              <a:t>Q. </a:t>
            </a:r>
            <a:r>
              <a:rPr lang="en-US" sz="2800" dirty="0" smtClean="0"/>
              <a:t>A 1040 Tax form was used for income verification during an enrollment. We used the total income as proof. During a review we were told that when a parent is self employed that we should use tax line 37. Can you explain why? </a:t>
            </a:r>
          </a:p>
          <a:p>
            <a:pPr>
              <a:buNone/>
            </a:pPr>
            <a:r>
              <a:rPr lang="en-US" sz="2800" b="1" dirty="0" smtClean="0">
                <a:solidFill>
                  <a:srgbClr val="C00000"/>
                </a:solidFill>
              </a:rPr>
              <a:t>A. Families that indicate they are self-employed and therefore have self-employment tax to pay and other business expenses to report, the actual gross income is identified on line 37 and not line 22. The income on line 37 should only be used for self-employed families. </a:t>
            </a:r>
            <a:endParaRPr lang="en-US" sz="2800"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Questions</a:t>
            </a:r>
            <a:endParaRPr lang="en-US" sz="6000"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59</a:t>
            </a:fld>
            <a:endParaRPr lang="en-US" dirty="0"/>
          </a:p>
        </p:txBody>
      </p:sp>
      <p:pic>
        <p:nvPicPr>
          <p:cNvPr id="40962" name="Picture 2" descr="C:\Documents and Settings\chrys.geddies\Local Settings\Temporary Internet Files\Content.IE5\M2H21DG5\MM900282748[1].gif"/>
          <p:cNvPicPr>
            <a:picLocks noGrp="1" noChangeAspect="1" noChangeArrowheads="1" noCrop="1"/>
          </p:cNvPicPr>
          <p:nvPr>
            <p:ph idx="1"/>
          </p:nvPr>
        </p:nvPicPr>
        <p:blipFill>
          <a:blip r:embed="rId2" cstate="print"/>
          <a:srcRect/>
          <a:stretch>
            <a:fillRect/>
          </a:stretch>
        </p:blipFill>
        <p:spPr bwMode="auto">
          <a:xfrm>
            <a:off x="3962400" y="3238500"/>
            <a:ext cx="1219200" cy="1219200"/>
          </a:xfrm>
          <a:prstGeom prst="rect">
            <a:avLst/>
          </a:prstGeom>
          <a:noFill/>
        </p:spPr>
      </p:pic>
      <p:pic>
        <p:nvPicPr>
          <p:cNvPr id="40963" name="Picture 3" descr="C:\Documents and Settings\chrys.geddies\Local Settings\Temporary Internet Files\Content.IE5\9QCJ0AIX\MM900283874[1].gif"/>
          <p:cNvPicPr>
            <a:picLocks noChangeAspect="1" noChangeArrowheads="1" noCrop="1"/>
          </p:cNvPicPr>
          <p:nvPr/>
        </p:nvPicPr>
        <p:blipFill>
          <a:blip r:embed="rId3" cstate="print"/>
          <a:srcRect/>
          <a:stretch>
            <a:fillRect/>
          </a:stretch>
        </p:blipFill>
        <p:spPr bwMode="auto">
          <a:xfrm>
            <a:off x="5029200" y="2209800"/>
            <a:ext cx="1943100" cy="1600200"/>
          </a:xfrm>
          <a:prstGeom prst="rect">
            <a:avLst/>
          </a:prstGeom>
          <a:noFill/>
        </p:spPr>
      </p:pic>
      <p:pic>
        <p:nvPicPr>
          <p:cNvPr id="40964" name="Picture 4" descr="C:\Documents and Settings\chrys.geddies\Local Settings\Temporary Internet Files\Content.IE5\3O2UJNO5\MC900363168[1].wmf"/>
          <p:cNvPicPr>
            <a:picLocks noChangeAspect="1" noChangeArrowheads="1"/>
          </p:cNvPicPr>
          <p:nvPr/>
        </p:nvPicPr>
        <p:blipFill>
          <a:blip r:embed="rId4" cstate="print"/>
          <a:srcRect/>
          <a:stretch>
            <a:fillRect/>
          </a:stretch>
        </p:blipFill>
        <p:spPr bwMode="auto">
          <a:xfrm>
            <a:off x="1371600" y="1752600"/>
            <a:ext cx="1401775" cy="1845259"/>
          </a:xfrm>
          <a:prstGeom prst="rect">
            <a:avLst/>
          </a:prstGeom>
          <a:noFill/>
        </p:spPr>
      </p:pic>
      <p:pic>
        <p:nvPicPr>
          <p:cNvPr id="40965" name="Picture 5" descr="C:\Documents and Settings\chrys.geddies\Local Settings\Temporary Internet Files\Content.IE5\9QCJ0AIX\MC900054676[1].wmf"/>
          <p:cNvPicPr>
            <a:picLocks noChangeAspect="1" noChangeArrowheads="1"/>
          </p:cNvPicPr>
          <p:nvPr/>
        </p:nvPicPr>
        <p:blipFill>
          <a:blip r:embed="rId5" cstate="print"/>
          <a:srcRect/>
          <a:stretch>
            <a:fillRect/>
          </a:stretch>
        </p:blipFill>
        <p:spPr bwMode="auto">
          <a:xfrm>
            <a:off x="6973265" y="3048001"/>
            <a:ext cx="1765656" cy="1752600"/>
          </a:xfrm>
          <a:prstGeom prst="rect">
            <a:avLst/>
          </a:prstGeom>
          <a:noFill/>
        </p:spPr>
      </p:pic>
      <p:pic>
        <p:nvPicPr>
          <p:cNvPr id="40966" name="Picture 6" descr="C:\Documents and Settings\chrys.geddies\Local Settings\Temporary Internet Files\Content.IE5\M2H21DG5\MM900336396[1].gif"/>
          <p:cNvPicPr>
            <a:picLocks noChangeAspect="1" noChangeArrowheads="1" noCrop="1"/>
          </p:cNvPicPr>
          <p:nvPr/>
        </p:nvPicPr>
        <p:blipFill>
          <a:blip r:embed="rId6" cstate="print"/>
          <a:srcRect/>
          <a:stretch>
            <a:fillRect/>
          </a:stretch>
        </p:blipFill>
        <p:spPr bwMode="auto">
          <a:xfrm>
            <a:off x="1143000" y="4343400"/>
            <a:ext cx="609600" cy="609600"/>
          </a:xfrm>
          <a:prstGeom prst="rect">
            <a:avLst/>
          </a:prstGeom>
          <a:noFill/>
        </p:spPr>
      </p:pic>
      <p:pic>
        <p:nvPicPr>
          <p:cNvPr id="40967" name="Picture 7" descr="C:\Documents and Settings\chrys.geddies\Local Settings\Temporary Internet Files\Content.IE5\XU08BV9N\MC900383238[1].wmf"/>
          <p:cNvPicPr>
            <a:picLocks noChangeAspect="1" noChangeArrowheads="1"/>
          </p:cNvPicPr>
          <p:nvPr/>
        </p:nvPicPr>
        <p:blipFill>
          <a:blip r:embed="rId7" cstate="print"/>
          <a:srcRect/>
          <a:stretch>
            <a:fillRect/>
          </a:stretch>
        </p:blipFill>
        <p:spPr bwMode="auto">
          <a:xfrm>
            <a:off x="5334000" y="4419600"/>
            <a:ext cx="1443838" cy="1826057"/>
          </a:xfrm>
          <a:prstGeom prst="rect">
            <a:avLst/>
          </a:prstGeom>
          <a:noFill/>
        </p:spPr>
      </p:pic>
      <p:pic>
        <p:nvPicPr>
          <p:cNvPr id="40968" name="Picture 8" descr="C:\Documents and Settings\chrys.geddies\Local Settings\Temporary Internet Files\Content.IE5\3O2UJNO5\MC900237869[1].wmf"/>
          <p:cNvPicPr>
            <a:picLocks noChangeAspect="1" noChangeArrowheads="1"/>
          </p:cNvPicPr>
          <p:nvPr/>
        </p:nvPicPr>
        <p:blipFill>
          <a:blip r:embed="rId8" cstate="print"/>
          <a:srcRect/>
          <a:stretch>
            <a:fillRect/>
          </a:stretch>
        </p:blipFill>
        <p:spPr bwMode="auto">
          <a:xfrm>
            <a:off x="1981200" y="4495800"/>
            <a:ext cx="1975164" cy="1588883"/>
          </a:xfrm>
          <a:prstGeom prst="rect">
            <a:avLst/>
          </a:prstGeom>
          <a:noFill/>
        </p:spPr>
      </p:pic>
      <p:pic>
        <p:nvPicPr>
          <p:cNvPr id="40969" name="Picture 9" descr="C:\Documents and Settings\chrys.geddies\Local Settings\Temporary Internet Files\Content.IE5\M2H21DG5\MC900383528[1].wmf"/>
          <p:cNvPicPr>
            <a:picLocks noChangeAspect="1" noChangeArrowheads="1"/>
          </p:cNvPicPr>
          <p:nvPr/>
        </p:nvPicPr>
        <p:blipFill>
          <a:blip r:embed="rId9" cstate="print"/>
          <a:srcRect/>
          <a:stretch>
            <a:fillRect/>
          </a:stretch>
        </p:blipFill>
        <p:spPr bwMode="auto">
          <a:xfrm>
            <a:off x="6934200" y="1219200"/>
            <a:ext cx="1650492" cy="1820570"/>
          </a:xfrm>
          <a:prstGeom prst="rect">
            <a:avLst/>
          </a:prstGeom>
          <a:noFill/>
        </p:spPr>
      </p:pic>
      <p:pic>
        <p:nvPicPr>
          <p:cNvPr id="40970" name="Picture 10" descr="C:\Documents and Settings\chrys.geddies\Local Settings\Temporary Internet Files\Content.IE5\XU08BV9N\MM900234752[1].gif"/>
          <p:cNvPicPr>
            <a:picLocks noChangeAspect="1" noChangeArrowheads="1" noCrop="1"/>
          </p:cNvPicPr>
          <p:nvPr/>
        </p:nvPicPr>
        <p:blipFill>
          <a:blip r:embed="rId10" cstate="print"/>
          <a:srcRect/>
          <a:stretch>
            <a:fillRect/>
          </a:stretch>
        </p:blipFill>
        <p:spPr bwMode="auto">
          <a:xfrm>
            <a:off x="3200400" y="1524000"/>
            <a:ext cx="1133475" cy="12668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Age        § 1305.4</a:t>
            </a:r>
            <a:endParaRPr lang="en-US" sz="6000" dirty="0"/>
          </a:p>
        </p:txBody>
      </p:sp>
      <p:sp>
        <p:nvSpPr>
          <p:cNvPr id="3" name="Content Placeholder 2"/>
          <p:cNvSpPr>
            <a:spLocks noGrp="1"/>
          </p:cNvSpPr>
          <p:nvPr>
            <p:ph idx="1"/>
          </p:nvPr>
        </p:nvSpPr>
        <p:spPr>
          <a:xfrm>
            <a:off x="228600" y="1371601"/>
            <a:ext cx="8458200" cy="4876800"/>
          </a:xfrm>
        </p:spPr>
        <p:txBody>
          <a:bodyPr/>
          <a:lstStyle/>
          <a:p>
            <a:pPr eaLnBrk="1" hangingPunct="1"/>
            <a:r>
              <a:rPr lang="en-US" dirty="0" smtClean="0">
                <a:solidFill>
                  <a:schemeClr val="tx1"/>
                </a:solidFill>
              </a:rPr>
              <a:t>To be </a:t>
            </a:r>
            <a:r>
              <a:rPr lang="en-US" u="sng" dirty="0" smtClean="0">
                <a:solidFill>
                  <a:schemeClr val="tx1"/>
                </a:solidFill>
              </a:rPr>
              <a:t>automatically</a:t>
            </a:r>
            <a:r>
              <a:rPr lang="en-US" dirty="0" smtClean="0">
                <a:solidFill>
                  <a:schemeClr val="tx1"/>
                </a:solidFill>
              </a:rPr>
              <a:t> age eligible for Head Start, a child must be 3 or 4 years of age on </a:t>
            </a:r>
            <a:r>
              <a:rPr lang="en-US" u="sng" dirty="0" smtClean="0">
                <a:solidFill>
                  <a:schemeClr val="tx1"/>
                </a:solidFill>
              </a:rPr>
              <a:t>Based on your state</a:t>
            </a:r>
            <a:r>
              <a:rPr lang="en-US" dirty="0" smtClean="0">
                <a:solidFill>
                  <a:schemeClr val="tx1"/>
                </a:solidFill>
              </a:rPr>
              <a:t>.</a:t>
            </a:r>
          </a:p>
          <a:p>
            <a:pPr eaLnBrk="1" hangingPunct="1"/>
            <a:r>
              <a:rPr lang="en-US" dirty="0" smtClean="0">
                <a:solidFill>
                  <a:schemeClr val="tx1"/>
                </a:solidFill>
              </a:rPr>
              <a:t>If a child will turn 3 after school begins but on or before </a:t>
            </a:r>
            <a:r>
              <a:rPr lang="en-US" u="sng" dirty="0" smtClean="0">
                <a:solidFill>
                  <a:schemeClr val="tx1"/>
                </a:solidFill>
              </a:rPr>
              <a:t>Based on your state</a:t>
            </a:r>
            <a:r>
              <a:rPr lang="en-US" dirty="0" smtClean="0">
                <a:solidFill>
                  <a:schemeClr val="tx1"/>
                </a:solidFill>
              </a:rPr>
              <a:t>, he is also </a:t>
            </a:r>
            <a:r>
              <a:rPr lang="en-US" u="sng" dirty="0" smtClean="0">
                <a:solidFill>
                  <a:schemeClr val="tx1"/>
                </a:solidFill>
              </a:rPr>
              <a:t>automatically</a:t>
            </a:r>
            <a:r>
              <a:rPr lang="en-US" dirty="0" smtClean="0">
                <a:solidFill>
                  <a:schemeClr val="tx1"/>
                </a:solidFill>
              </a:rPr>
              <a:t> age eligible and may be enrolled and begin in August even though he will only be 2 years old at that time.</a:t>
            </a: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Age    § 1305.4</a:t>
            </a:r>
            <a:endParaRPr lang="en-US" sz="6000" dirty="0"/>
          </a:p>
        </p:txBody>
      </p:sp>
      <p:sp>
        <p:nvSpPr>
          <p:cNvPr id="3" name="Content Placeholder 2"/>
          <p:cNvSpPr>
            <a:spLocks noGrp="1"/>
          </p:cNvSpPr>
          <p:nvPr>
            <p:ph idx="1"/>
          </p:nvPr>
        </p:nvSpPr>
        <p:spPr>
          <a:xfrm>
            <a:off x="228600" y="1371601"/>
            <a:ext cx="8458200" cy="4953000"/>
          </a:xfrm>
        </p:spPr>
        <p:txBody>
          <a:bodyPr/>
          <a:lstStyle/>
          <a:p>
            <a:pPr>
              <a:buNone/>
              <a:defRPr/>
            </a:pPr>
            <a:r>
              <a:rPr lang="en-US" i="1" dirty="0" smtClean="0"/>
              <a:t>If a child turns 3 after the </a:t>
            </a:r>
            <a:r>
              <a:rPr lang="en-US" i="1" u="sng" dirty="0" smtClean="0"/>
              <a:t>Based on your state</a:t>
            </a:r>
            <a:r>
              <a:rPr lang="en-US" i="1" dirty="0" smtClean="0"/>
              <a:t> deadline, he can still be age eligible for Head Start in the following two ways:</a:t>
            </a:r>
          </a:p>
          <a:p>
            <a:pPr marL="800100" lvl="1" indent="-342900">
              <a:buFontTx/>
              <a:buChar char="•"/>
              <a:defRPr/>
            </a:pPr>
            <a:r>
              <a:rPr lang="en-US" sz="3200" i="1" dirty="0" smtClean="0">
                <a:solidFill>
                  <a:srgbClr val="C00000"/>
                </a:solidFill>
              </a:rPr>
              <a:t>If the child has a disability, he can be enrolled after his 3</a:t>
            </a:r>
            <a:r>
              <a:rPr lang="en-US" sz="3200" i="1" baseline="30000" dirty="0" smtClean="0">
                <a:solidFill>
                  <a:srgbClr val="C00000"/>
                </a:solidFill>
              </a:rPr>
              <a:t>rd</a:t>
            </a:r>
            <a:r>
              <a:rPr lang="en-US" sz="3200" i="1" dirty="0" smtClean="0">
                <a:solidFill>
                  <a:srgbClr val="C00000"/>
                </a:solidFill>
              </a:rPr>
              <a:t> birthday.</a:t>
            </a:r>
          </a:p>
          <a:p>
            <a:pPr marL="800100" lvl="1" indent="-342900">
              <a:buFontTx/>
              <a:buChar char="•"/>
              <a:defRPr/>
            </a:pPr>
            <a:r>
              <a:rPr lang="en-US" sz="3200" i="1" dirty="0" smtClean="0">
                <a:solidFill>
                  <a:srgbClr val="C00000"/>
                </a:solidFill>
              </a:rPr>
              <a:t>If the program does not have other children available to enroll, a child without a disability can be enrolled after his 3</a:t>
            </a:r>
            <a:r>
              <a:rPr lang="en-US" sz="3200" i="1" baseline="30000" dirty="0" smtClean="0">
                <a:solidFill>
                  <a:srgbClr val="C00000"/>
                </a:solidFill>
              </a:rPr>
              <a:t>rd</a:t>
            </a:r>
            <a:r>
              <a:rPr lang="en-US" sz="3200" i="1" dirty="0" smtClean="0">
                <a:solidFill>
                  <a:srgbClr val="C00000"/>
                </a:solidFill>
              </a:rPr>
              <a:t> birthday. </a:t>
            </a:r>
            <a:endParaRPr lang="en-US" sz="3200" i="1" dirty="0">
              <a:solidFill>
                <a:srgbClr val="C00000"/>
              </a:solidFill>
            </a:endParaRPr>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229600" cy="563562"/>
          </a:xfrm>
        </p:spPr>
        <p:txBody>
          <a:bodyPr/>
          <a:lstStyle/>
          <a:p>
            <a:r>
              <a:rPr lang="en-US" sz="4400" dirty="0" smtClean="0"/>
              <a:t/>
            </a:r>
            <a:br>
              <a:rPr lang="en-US" sz="4400" dirty="0" smtClean="0"/>
            </a:br>
            <a:r>
              <a:rPr lang="en-US" sz="6600" dirty="0" smtClean="0"/>
              <a:t>Verifying Age  § 1305.4</a:t>
            </a:r>
            <a:br>
              <a:rPr lang="en-US" sz="6600" dirty="0" smtClean="0"/>
            </a:br>
            <a:endParaRPr lang="en-US" dirty="0"/>
          </a:p>
        </p:txBody>
      </p:sp>
      <p:sp>
        <p:nvSpPr>
          <p:cNvPr id="3" name="Content Placeholder 2"/>
          <p:cNvSpPr>
            <a:spLocks noGrp="1"/>
          </p:cNvSpPr>
          <p:nvPr>
            <p:ph idx="1"/>
          </p:nvPr>
        </p:nvSpPr>
        <p:spPr>
          <a:xfrm>
            <a:off x="228600" y="1295401"/>
            <a:ext cx="8610600" cy="4953000"/>
          </a:xfrm>
        </p:spPr>
        <p:txBody>
          <a:bodyPr/>
          <a:lstStyle/>
          <a:p>
            <a:pPr>
              <a:defRPr/>
            </a:pPr>
            <a:r>
              <a:rPr lang="en-US" sz="2400" b="1" dirty="0" smtClean="0">
                <a:solidFill>
                  <a:srgbClr val="FF0000"/>
                </a:solidFill>
                <a:latin typeface="Courier New" pitchFamily="49" charset="0"/>
                <a:cs typeface="Courier New" pitchFamily="49" charset="0"/>
              </a:rPr>
              <a:t>What can be used to verify the age of a child?</a:t>
            </a:r>
          </a:p>
          <a:p>
            <a:pPr>
              <a:buFont typeface="Arial" pitchFamily="34" charset="0"/>
              <a:buChar char="•"/>
              <a:defRPr/>
            </a:pPr>
            <a:endParaRPr lang="en-US" sz="2400" i="1" dirty="0" smtClean="0"/>
          </a:p>
          <a:p>
            <a:pPr>
              <a:buFont typeface="Arial" pitchFamily="34" charset="0"/>
              <a:buChar char="•"/>
              <a:defRPr/>
            </a:pPr>
            <a:r>
              <a:rPr lang="en-US" sz="2400" i="1" dirty="0" smtClean="0"/>
              <a:t>Birth Certificate</a:t>
            </a:r>
          </a:p>
          <a:p>
            <a:pPr>
              <a:buFont typeface="Arial" pitchFamily="34" charset="0"/>
              <a:buChar char="•"/>
              <a:defRPr/>
            </a:pPr>
            <a:r>
              <a:rPr lang="en-US" sz="2400" i="1" dirty="0" smtClean="0"/>
              <a:t>Hospital Certificate</a:t>
            </a:r>
          </a:p>
          <a:p>
            <a:pPr>
              <a:buFont typeface="Arial" pitchFamily="34" charset="0"/>
              <a:buChar char="•"/>
              <a:defRPr/>
            </a:pPr>
            <a:r>
              <a:rPr lang="en-US" sz="2400" i="1" dirty="0" smtClean="0"/>
              <a:t>Letter from:</a:t>
            </a:r>
          </a:p>
          <a:p>
            <a:pPr marL="800100" lvl="1" indent="-342900">
              <a:buFont typeface="Arial" pitchFamily="34" charset="0"/>
              <a:buChar char="•"/>
              <a:defRPr/>
            </a:pPr>
            <a:r>
              <a:rPr lang="en-US" sz="2000" i="1" dirty="0" smtClean="0"/>
              <a:t>Community Based Services</a:t>
            </a:r>
          </a:p>
          <a:p>
            <a:pPr marL="800100" lvl="1" indent="-342900">
              <a:buFont typeface="Arial" pitchFamily="34" charset="0"/>
              <a:buChar char="•"/>
              <a:defRPr/>
            </a:pPr>
            <a:r>
              <a:rPr lang="en-US" sz="2000" i="1" dirty="0" smtClean="0"/>
              <a:t>Health Department</a:t>
            </a:r>
          </a:p>
          <a:p>
            <a:pPr>
              <a:buFont typeface="Arial" pitchFamily="34" charset="0"/>
              <a:buChar char="•"/>
              <a:defRPr/>
            </a:pPr>
            <a:r>
              <a:rPr lang="en-US" sz="2400" i="1" dirty="0" smtClean="0"/>
              <a:t>Immunization Certificate</a:t>
            </a:r>
          </a:p>
          <a:p>
            <a:pPr>
              <a:defRPr/>
            </a:pPr>
            <a:r>
              <a:rPr lang="en-US" sz="2400" b="1" i="1" dirty="0" smtClean="0"/>
              <a:t>              Possibly Others</a:t>
            </a:r>
          </a:p>
          <a:p>
            <a:pPr>
              <a:buNone/>
            </a:pPr>
            <a:endParaRPr lang="en-US" dirty="0" smtClean="0"/>
          </a:p>
          <a:p>
            <a:pPr>
              <a:buNone/>
            </a:pPr>
            <a:endParaRPr lang="en-US"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Income   § 1305.4</a:t>
            </a:r>
            <a:endParaRPr lang="en-US" sz="6000" dirty="0"/>
          </a:p>
        </p:txBody>
      </p:sp>
      <p:sp>
        <p:nvSpPr>
          <p:cNvPr id="3" name="Content Placeholder 2"/>
          <p:cNvSpPr>
            <a:spLocks noGrp="1"/>
          </p:cNvSpPr>
          <p:nvPr>
            <p:ph idx="1"/>
          </p:nvPr>
        </p:nvSpPr>
        <p:spPr>
          <a:xfrm>
            <a:off x="228600" y="1447801"/>
            <a:ext cx="8686800" cy="4800600"/>
          </a:xfrm>
        </p:spPr>
        <p:txBody>
          <a:bodyPr/>
          <a:lstStyle/>
          <a:p>
            <a:pPr eaLnBrk="1" hangingPunct="1">
              <a:buFontTx/>
              <a:buNone/>
            </a:pPr>
            <a:r>
              <a:rPr lang="en-US" dirty="0" smtClean="0">
                <a:solidFill>
                  <a:srgbClr val="FF0000"/>
                </a:solidFill>
              </a:rPr>
              <a:t>90% </a:t>
            </a:r>
            <a:r>
              <a:rPr lang="en-US" dirty="0" smtClean="0">
                <a:solidFill>
                  <a:srgbClr val="254061"/>
                </a:solidFill>
              </a:rPr>
              <a:t>of the children that are enrolled in a program must have a </a:t>
            </a:r>
            <a:r>
              <a:rPr lang="en-US" dirty="0" smtClean="0">
                <a:solidFill>
                  <a:srgbClr val="FF0000"/>
                </a:solidFill>
              </a:rPr>
              <a:t>total family income that is below the national poverty guideline</a:t>
            </a:r>
            <a:r>
              <a:rPr lang="en-US" dirty="0" smtClean="0">
                <a:solidFill>
                  <a:srgbClr val="254061"/>
                </a:solidFill>
              </a:rPr>
              <a:t>.  </a:t>
            </a:r>
          </a:p>
          <a:p>
            <a:pPr eaLnBrk="1" hangingPunct="1">
              <a:buFontTx/>
              <a:buNone/>
            </a:pPr>
            <a:endParaRPr lang="en-US" dirty="0" smtClean="0">
              <a:solidFill>
                <a:srgbClr val="254061"/>
              </a:solidFill>
            </a:endParaRPr>
          </a:p>
          <a:p>
            <a:pPr eaLnBrk="1" hangingPunct="1">
              <a:buFontTx/>
              <a:buNone/>
            </a:pPr>
            <a:r>
              <a:rPr lang="en-US" dirty="0" smtClean="0">
                <a:solidFill>
                  <a:srgbClr val="254061"/>
                </a:solidFill>
              </a:rPr>
              <a:t>Only </a:t>
            </a:r>
            <a:r>
              <a:rPr lang="en-US" dirty="0" smtClean="0">
                <a:solidFill>
                  <a:srgbClr val="FF0000"/>
                </a:solidFill>
              </a:rPr>
              <a:t>10% </a:t>
            </a:r>
            <a:r>
              <a:rPr lang="en-US" dirty="0" smtClean="0">
                <a:solidFill>
                  <a:srgbClr val="254061"/>
                </a:solidFill>
              </a:rPr>
              <a:t>of the children enrolled can have </a:t>
            </a:r>
            <a:r>
              <a:rPr lang="en-US" dirty="0" smtClean="0">
                <a:solidFill>
                  <a:srgbClr val="FF0000"/>
                </a:solidFill>
              </a:rPr>
              <a:t>family incomes above the poverty guideline</a:t>
            </a:r>
            <a:r>
              <a:rPr lang="en-US" dirty="0" smtClean="0">
                <a:solidFill>
                  <a:srgbClr val="254061"/>
                </a:solidFill>
              </a:rPr>
              <a:t>.</a:t>
            </a:r>
          </a:p>
          <a:p>
            <a:pPr>
              <a:buNone/>
            </a:pPr>
            <a:endParaRPr lang="en-US" dirty="0"/>
          </a:p>
        </p:txBody>
      </p:sp>
      <p:sp>
        <p:nvSpPr>
          <p:cNvPr id="4" name="Slide Number Placeholder 3"/>
          <p:cNvSpPr>
            <a:spLocks noGrp="1"/>
          </p:cNvSpPr>
          <p:nvPr>
            <p:ph type="sldNum" sz="quarter" idx="10"/>
          </p:nvPr>
        </p:nvSpPr>
        <p:spPr/>
        <p:txBody>
          <a:bodyPr/>
          <a:lstStyle/>
          <a:p>
            <a:pPr>
              <a:defRPr/>
            </a:pPr>
            <a:fld id="{18858CCA-95BD-452D-861C-38E38D55B436}"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HS FINAL TEMPLATE 1">
  <a:themeElements>
    <a:clrScheme name="OHS FINAL TEMPLATE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HS FINAL TEMPLATE 1">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HS FINAL TEMPLATE 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HS FINAL TEMPLATE 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HS FINAL TEMPLATE 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HS FINAL TEMPLATE 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HS FINAL TEMPLATE 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HS FINAL TEMPLATE 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HS FINAL TEMPLATE 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HS FINAL TEMPLATE 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HS FINAL TEMPLATE 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HS FINAL TEMPLATE 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HS FINAL TEMPLATE 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HS FINAL TEMPLATE 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hs final template 2">
  <a:themeElements>
    <a:clrScheme name="ohs final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hs final template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hs final template 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hs final template 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hs final template 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hs final template 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hs final template 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hs final template 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hs final template 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hs final template 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hs final template 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hs final template 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hs final template 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hs final template 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20136</TotalTime>
  <Words>5146</Words>
  <Application>Microsoft Office PowerPoint</Application>
  <PresentationFormat>On-screen Show (4:3)</PresentationFormat>
  <Paragraphs>410</Paragraphs>
  <Slides>59</Slides>
  <Notes>6</Notes>
  <HiddenSlides>0</HiddenSlides>
  <MMClips>0</MMClips>
  <ScaleCrop>false</ScaleCrop>
  <HeadingPairs>
    <vt:vector size="4" baseType="variant">
      <vt:variant>
        <vt:lpstr>Theme</vt:lpstr>
      </vt:variant>
      <vt:variant>
        <vt:i4>3</vt:i4>
      </vt:variant>
      <vt:variant>
        <vt:lpstr>Slide Titles</vt:lpstr>
      </vt:variant>
      <vt:variant>
        <vt:i4>59</vt:i4>
      </vt:variant>
    </vt:vector>
  </HeadingPairs>
  <TitlesOfParts>
    <vt:vector size="62" baseType="lpstr">
      <vt:lpstr>OHS FINAL TEMPLATE 1</vt:lpstr>
      <vt:lpstr>Office Theme</vt:lpstr>
      <vt:lpstr>ohs final template 2</vt:lpstr>
      <vt:lpstr>EE</vt:lpstr>
      <vt:lpstr>Training Objectives</vt:lpstr>
      <vt:lpstr>Eligibility     § 1305.4</vt:lpstr>
      <vt:lpstr>How long is HS eligibility good for?</vt:lpstr>
      <vt:lpstr>How long is EHS eligibility good for?</vt:lpstr>
      <vt:lpstr>Age        § 1305.4</vt:lpstr>
      <vt:lpstr>Age    § 1305.4</vt:lpstr>
      <vt:lpstr> Verifying Age  § 1305.4 </vt:lpstr>
      <vt:lpstr>Income   § 1305.4</vt:lpstr>
      <vt:lpstr>Family Income  § 1305.4</vt:lpstr>
      <vt:lpstr> Family Income § 1305.4 </vt:lpstr>
      <vt:lpstr>Family Income  § 1305.4</vt:lpstr>
      <vt:lpstr>Eligibility   § 1305.4</vt:lpstr>
      <vt:lpstr>Eligibility   § 1305.4</vt:lpstr>
      <vt:lpstr> Eligibility   § 1305.4  </vt:lpstr>
      <vt:lpstr>Eligibility   § 1305.4</vt:lpstr>
      <vt:lpstr> Eligibility Documentation § 1305.4 </vt:lpstr>
      <vt:lpstr>Determining Income Eligibility § 1305.4</vt:lpstr>
      <vt:lpstr>Eligibility Scenarios § 1305.4</vt:lpstr>
      <vt:lpstr>Eligibility Scenarios § 1305.4</vt:lpstr>
      <vt:lpstr>Eligibility Scenarios  § 1305.4</vt:lpstr>
      <vt:lpstr> Eligibility Scenarios § 1305.4  </vt:lpstr>
      <vt:lpstr> Eligibility Scenarios § 1305.4    </vt:lpstr>
      <vt:lpstr>Eligibility Scenarios § 1305.4</vt:lpstr>
      <vt:lpstr>Eligibility Scenarios § 1305.4</vt:lpstr>
      <vt:lpstr>Eligibility Scenarios § 1305.4</vt:lpstr>
      <vt:lpstr>Eligibility Scenarios  § 1305.4</vt:lpstr>
      <vt:lpstr>Eligibility Scenarios  § 1305.4</vt:lpstr>
      <vt:lpstr> Eligibility Scenarios § 1305.4 </vt:lpstr>
      <vt:lpstr>Child Income  § 1305.4</vt:lpstr>
      <vt:lpstr>McKinney – Vento Definition of Homeless</vt:lpstr>
      <vt:lpstr>Indentifying Homeless Families</vt:lpstr>
      <vt:lpstr>Scenarios</vt:lpstr>
      <vt:lpstr>Scenarios</vt:lpstr>
      <vt:lpstr>Scenarios</vt:lpstr>
      <vt:lpstr>Scenarios</vt:lpstr>
      <vt:lpstr>Scenario</vt:lpstr>
      <vt:lpstr>Recruitment    § 1305.5</vt:lpstr>
      <vt:lpstr>Quick Recruiting Tips  § 1305.5</vt:lpstr>
      <vt:lpstr>Quick Recruiting Tips  § 1305.5</vt:lpstr>
      <vt:lpstr>Quick Recruiting Tips § 1305.5</vt:lpstr>
      <vt:lpstr>Quick Recruiting Tips  § 1305.5</vt:lpstr>
      <vt:lpstr>Quick Recruiting Tips § 1305.5</vt:lpstr>
      <vt:lpstr> Quick Recruiting Tips  § 1305.5  </vt:lpstr>
      <vt:lpstr>Selection § 1305.6</vt:lpstr>
      <vt:lpstr>Selection § 1305.6</vt:lpstr>
      <vt:lpstr>What is a year?</vt:lpstr>
      <vt:lpstr>Enrollment 1305.7 </vt:lpstr>
      <vt:lpstr>Attendance 1305.8 </vt:lpstr>
      <vt:lpstr>Additional Questions</vt:lpstr>
      <vt:lpstr>Additional Questions</vt:lpstr>
      <vt:lpstr>Additional Questions</vt:lpstr>
      <vt:lpstr>Additional Questions</vt:lpstr>
      <vt:lpstr>Additional Questions</vt:lpstr>
      <vt:lpstr>Additional Questions</vt:lpstr>
      <vt:lpstr>Questions</vt:lpstr>
      <vt:lpstr>Questions</vt:lpstr>
      <vt:lpstr>Questions</vt:lpstr>
      <vt:lpstr>Questions</vt:lpstr>
    </vt:vector>
  </TitlesOfParts>
  <Company>The Lewin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Huong Huynh</dc:creator>
  <cp:lastModifiedBy>Capellan, Nayibe</cp:lastModifiedBy>
  <cp:revision>485</cp:revision>
  <dcterms:created xsi:type="dcterms:W3CDTF">2006-09-25T14:10:13Z</dcterms:created>
  <dcterms:modified xsi:type="dcterms:W3CDTF">2015-01-09T23:15:58Z</dcterms:modified>
</cp:coreProperties>
</file>