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6858000" cx="12192000"/>
  <p:notesSz cx="6858000" cy="9144000"/>
  <p:embeddedFontLst>
    <p:embeddedFont>
      <p:font typeface="Century Gothic"/>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5F4DCD62-9205-486D-83CF-0136E6C100C1}">
  <a:tblStyle styleId="{5F4DCD62-9205-486D-83CF-0136E6C100C1}" styleName="Table_0">
    <a:wholeTbl>
      <a:tcTxStyle b="off" i="off">
        <a:font>
          <a:latin typeface="Century Gothic"/>
          <a:ea typeface="Century Gothic"/>
          <a:cs typeface="Century Gothic"/>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1F7E7"/>
          </a:solidFill>
        </a:fill>
      </a:tcStyle>
    </a:wholeTbl>
    <a:band1H>
      <a:tcTxStyle/>
      <a:tcStyle>
        <a:fill>
          <a:solidFill>
            <a:srgbClr val="E2EFCC"/>
          </a:solidFill>
        </a:fill>
      </a:tcStyle>
    </a:band1H>
    <a:band2H>
      <a:tcTxStyle/>
    </a:band2H>
    <a:band1V>
      <a:tcTxStyle/>
      <a:tcStyle>
        <a:fill>
          <a:solidFill>
            <a:srgbClr val="E2EFCC"/>
          </a:solidFill>
        </a:fill>
      </a:tcStyle>
    </a:band1V>
    <a:band2V>
      <a:tcTxStyle/>
    </a:band2V>
    <a:lastCol>
      <a:tcTxStyle b="on" i="off">
        <a:font>
          <a:latin typeface="Century Gothic"/>
          <a:ea typeface="Century Gothic"/>
          <a:cs typeface="Century Gothic"/>
        </a:font>
        <a:schemeClr val="lt1"/>
      </a:tcTxStyle>
      <a:tcStyle>
        <a:fill>
          <a:solidFill>
            <a:schemeClr val="accent1"/>
          </a:solidFill>
        </a:fill>
      </a:tcStyle>
    </a:lastCol>
    <a:firstCol>
      <a:tcTxStyle b="on" i="off">
        <a:font>
          <a:latin typeface="Century Gothic"/>
          <a:ea typeface="Century Gothic"/>
          <a:cs typeface="Century Gothic"/>
        </a:font>
        <a:schemeClr val="lt1"/>
      </a:tcTxStyle>
      <a:tcStyle>
        <a:fill>
          <a:solidFill>
            <a:schemeClr val="accent1"/>
          </a:solidFill>
        </a:fill>
      </a:tcStyle>
    </a:firstCol>
    <a:lastRow>
      <a:tcTxStyle b="on" i="off">
        <a:font>
          <a:latin typeface="Century Gothic"/>
          <a:ea typeface="Century Gothic"/>
          <a:cs typeface="Century Gothic"/>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entury Gothic"/>
          <a:ea typeface="Century Gothic"/>
          <a:cs typeface="Century Gothic"/>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CenturyGothic-bold.fntdata"/><Relationship Id="rId10" Type="http://schemas.openxmlformats.org/officeDocument/2006/relationships/slide" Target="slides/slide5.xml"/><Relationship Id="rId32" Type="http://schemas.openxmlformats.org/officeDocument/2006/relationships/font" Target="fonts/CenturyGothic-regular.fntdata"/><Relationship Id="rId13" Type="http://schemas.openxmlformats.org/officeDocument/2006/relationships/slide" Target="slides/slide8.xml"/><Relationship Id="rId35" Type="http://schemas.openxmlformats.org/officeDocument/2006/relationships/font" Target="fonts/CenturyGothic-boldItalic.fntdata"/><Relationship Id="rId12" Type="http://schemas.openxmlformats.org/officeDocument/2006/relationships/slide" Target="slides/slide7.xml"/><Relationship Id="rId34" Type="http://schemas.openxmlformats.org/officeDocument/2006/relationships/font" Target="fonts/CenturyGothic-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Google Shape;25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6" name="Shape 316"/>
        <p:cNvGrpSpPr/>
        <p:nvPr/>
      </p:nvGrpSpPr>
      <p:grpSpPr>
        <a:xfrm>
          <a:off x="0" y="0"/>
          <a:ext cx="0" cy="0"/>
          <a:chOff x="0" y="0"/>
          <a:chExt cx="0" cy="0"/>
        </a:xfrm>
      </p:grpSpPr>
      <p:sp>
        <p:nvSpPr>
          <p:cNvPr id="317" name="Google Shape;317;g605177f353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605177f353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2" name="Shape 322"/>
        <p:cNvGrpSpPr/>
        <p:nvPr/>
      </p:nvGrpSpPr>
      <p:grpSpPr>
        <a:xfrm>
          <a:off x="0" y="0"/>
          <a:ext cx="0" cy="0"/>
          <a:chOff x="0" y="0"/>
          <a:chExt cx="0" cy="0"/>
        </a:xfrm>
      </p:grpSpPr>
      <p:sp>
        <p:nvSpPr>
          <p:cNvPr id="323" name="Google Shape;323;g605177f353_0_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605177f353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8" name="Shape 328"/>
        <p:cNvGrpSpPr/>
        <p:nvPr/>
      </p:nvGrpSpPr>
      <p:grpSpPr>
        <a:xfrm>
          <a:off x="0" y="0"/>
          <a:ext cx="0" cy="0"/>
          <a:chOff x="0" y="0"/>
          <a:chExt cx="0" cy="0"/>
        </a:xfrm>
      </p:grpSpPr>
      <p:sp>
        <p:nvSpPr>
          <p:cNvPr id="329" name="Google Shape;329;g605177f353_0_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605177f353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4" name="Shape 334"/>
        <p:cNvGrpSpPr/>
        <p:nvPr/>
      </p:nvGrpSpPr>
      <p:grpSpPr>
        <a:xfrm>
          <a:off x="0" y="0"/>
          <a:ext cx="0" cy="0"/>
          <a:chOff x="0" y="0"/>
          <a:chExt cx="0" cy="0"/>
        </a:xfrm>
      </p:grpSpPr>
      <p:sp>
        <p:nvSpPr>
          <p:cNvPr id="335" name="Google Shape;335;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0" name="Shape 340"/>
        <p:cNvGrpSpPr/>
        <p:nvPr/>
      </p:nvGrpSpPr>
      <p:grpSpPr>
        <a:xfrm>
          <a:off x="0" y="0"/>
          <a:ext cx="0" cy="0"/>
          <a:chOff x="0" y="0"/>
          <a:chExt cx="0" cy="0"/>
        </a:xfrm>
      </p:grpSpPr>
      <p:sp>
        <p:nvSpPr>
          <p:cNvPr id="341" name="Google Shape;341;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6" name="Shape 346"/>
        <p:cNvGrpSpPr/>
        <p:nvPr/>
      </p:nvGrpSpPr>
      <p:grpSpPr>
        <a:xfrm>
          <a:off x="0" y="0"/>
          <a:ext cx="0" cy="0"/>
          <a:chOff x="0" y="0"/>
          <a:chExt cx="0" cy="0"/>
        </a:xfrm>
      </p:grpSpPr>
      <p:sp>
        <p:nvSpPr>
          <p:cNvPr id="347" name="Google Shape;347;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2" name="Shape 352"/>
        <p:cNvGrpSpPr/>
        <p:nvPr/>
      </p:nvGrpSpPr>
      <p:grpSpPr>
        <a:xfrm>
          <a:off x="0" y="0"/>
          <a:ext cx="0" cy="0"/>
          <a:chOff x="0" y="0"/>
          <a:chExt cx="0" cy="0"/>
        </a:xfrm>
      </p:grpSpPr>
      <p:sp>
        <p:nvSpPr>
          <p:cNvPr id="353" name="Google Shape;353;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The contents of this slide will be different, it will be changed.  This is just as a reminder for me.</a:t>
            </a:r>
            <a:endParaRPr/>
          </a:p>
        </p:txBody>
      </p:sp>
      <p:sp>
        <p:nvSpPr>
          <p:cNvPr id="354" name="Google Shape;354;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8" name="Shape 358"/>
        <p:cNvGrpSpPr/>
        <p:nvPr/>
      </p:nvGrpSpPr>
      <p:grpSpPr>
        <a:xfrm>
          <a:off x="0" y="0"/>
          <a:ext cx="0" cy="0"/>
          <a:chOff x="0" y="0"/>
          <a:chExt cx="0" cy="0"/>
        </a:xfrm>
      </p:grpSpPr>
      <p:sp>
        <p:nvSpPr>
          <p:cNvPr id="359" name="Google Shape;359;g605177f353_0_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605177f353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4" name="Shape 364"/>
        <p:cNvGrpSpPr/>
        <p:nvPr/>
      </p:nvGrpSpPr>
      <p:grpSpPr>
        <a:xfrm>
          <a:off x="0" y="0"/>
          <a:ext cx="0" cy="0"/>
          <a:chOff x="0" y="0"/>
          <a:chExt cx="0" cy="0"/>
        </a:xfrm>
      </p:grpSpPr>
      <p:sp>
        <p:nvSpPr>
          <p:cNvPr id="365" name="Google Shape;365;g605177f353_0_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605177f353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0" name="Shape 370"/>
        <p:cNvGrpSpPr/>
        <p:nvPr/>
      </p:nvGrpSpPr>
      <p:grpSpPr>
        <a:xfrm>
          <a:off x="0" y="0"/>
          <a:ext cx="0" cy="0"/>
          <a:chOff x="0" y="0"/>
          <a:chExt cx="0" cy="0"/>
        </a:xfrm>
      </p:grpSpPr>
      <p:sp>
        <p:nvSpPr>
          <p:cNvPr id="371" name="Google Shape;371;g605177f353_0_5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72" name="Google Shape;372;g605177f353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7" name="Shape 257"/>
        <p:cNvGrpSpPr/>
        <p:nvPr/>
      </p:nvGrpSpPr>
      <p:grpSpPr>
        <a:xfrm>
          <a:off x="0" y="0"/>
          <a:ext cx="0" cy="0"/>
          <a:chOff x="0" y="0"/>
          <a:chExt cx="0" cy="0"/>
        </a:xfrm>
      </p:grpSpPr>
      <p:sp>
        <p:nvSpPr>
          <p:cNvPr id="258" name="Google Shape;25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6" name="Shape 376"/>
        <p:cNvGrpSpPr/>
        <p:nvPr/>
      </p:nvGrpSpPr>
      <p:grpSpPr>
        <a:xfrm>
          <a:off x="0" y="0"/>
          <a:ext cx="0" cy="0"/>
          <a:chOff x="0" y="0"/>
          <a:chExt cx="0" cy="0"/>
        </a:xfrm>
      </p:grpSpPr>
      <p:sp>
        <p:nvSpPr>
          <p:cNvPr id="377" name="Google Shape;377;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2" name="Shape 382"/>
        <p:cNvGrpSpPr/>
        <p:nvPr/>
      </p:nvGrpSpPr>
      <p:grpSpPr>
        <a:xfrm>
          <a:off x="0" y="0"/>
          <a:ext cx="0" cy="0"/>
          <a:chOff x="0" y="0"/>
          <a:chExt cx="0" cy="0"/>
        </a:xfrm>
      </p:grpSpPr>
      <p:sp>
        <p:nvSpPr>
          <p:cNvPr id="383" name="Google Shape;383;g605177f353_0_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605177f353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8" name="Shape 388"/>
        <p:cNvGrpSpPr/>
        <p:nvPr/>
      </p:nvGrpSpPr>
      <p:grpSpPr>
        <a:xfrm>
          <a:off x="0" y="0"/>
          <a:ext cx="0" cy="0"/>
          <a:chOff x="0" y="0"/>
          <a:chExt cx="0" cy="0"/>
        </a:xfrm>
      </p:grpSpPr>
      <p:sp>
        <p:nvSpPr>
          <p:cNvPr id="389" name="Google Shape;389;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4" name="Shape 394"/>
        <p:cNvGrpSpPr/>
        <p:nvPr/>
      </p:nvGrpSpPr>
      <p:grpSpPr>
        <a:xfrm>
          <a:off x="0" y="0"/>
          <a:ext cx="0" cy="0"/>
          <a:chOff x="0" y="0"/>
          <a:chExt cx="0" cy="0"/>
        </a:xfrm>
      </p:grpSpPr>
      <p:sp>
        <p:nvSpPr>
          <p:cNvPr id="395" name="Google Shape;395;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0" name="Shape 400"/>
        <p:cNvGrpSpPr/>
        <p:nvPr/>
      </p:nvGrpSpPr>
      <p:grpSpPr>
        <a:xfrm>
          <a:off x="0" y="0"/>
          <a:ext cx="0" cy="0"/>
          <a:chOff x="0" y="0"/>
          <a:chExt cx="0" cy="0"/>
        </a:xfrm>
      </p:grpSpPr>
      <p:sp>
        <p:nvSpPr>
          <p:cNvPr id="401" name="Google Shape;401;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6" name="Shape 406"/>
        <p:cNvGrpSpPr/>
        <p:nvPr/>
      </p:nvGrpSpPr>
      <p:grpSpPr>
        <a:xfrm>
          <a:off x="0" y="0"/>
          <a:ext cx="0" cy="0"/>
          <a:chOff x="0" y="0"/>
          <a:chExt cx="0" cy="0"/>
        </a:xfrm>
      </p:grpSpPr>
      <p:sp>
        <p:nvSpPr>
          <p:cNvPr id="407" name="Google Shape;407;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2" name="Shape 412"/>
        <p:cNvGrpSpPr/>
        <p:nvPr/>
      </p:nvGrpSpPr>
      <p:grpSpPr>
        <a:xfrm>
          <a:off x="0" y="0"/>
          <a:ext cx="0" cy="0"/>
          <a:chOff x="0" y="0"/>
          <a:chExt cx="0" cy="0"/>
        </a:xfrm>
      </p:grpSpPr>
      <p:sp>
        <p:nvSpPr>
          <p:cNvPr id="413" name="Google Shape;413;g605177f353_0_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14" name="Google Shape;414;g605177f353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6" name="Shape 266"/>
        <p:cNvGrpSpPr/>
        <p:nvPr/>
      </p:nvGrpSpPr>
      <p:grpSpPr>
        <a:xfrm>
          <a:off x="0" y="0"/>
          <a:ext cx="0" cy="0"/>
          <a:chOff x="0" y="0"/>
          <a:chExt cx="0" cy="0"/>
        </a:xfrm>
      </p:grpSpPr>
      <p:sp>
        <p:nvSpPr>
          <p:cNvPr id="267" name="Google Shape;267;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2" name="Shape 272"/>
        <p:cNvGrpSpPr/>
        <p:nvPr/>
      </p:nvGrpSpPr>
      <p:grpSpPr>
        <a:xfrm>
          <a:off x="0" y="0"/>
          <a:ext cx="0" cy="0"/>
          <a:chOff x="0" y="0"/>
          <a:chExt cx="0" cy="0"/>
        </a:xfrm>
      </p:grpSpPr>
      <p:sp>
        <p:nvSpPr>
          <p:cNvPr id="273" name="Google Shape;273;g34049c2b2b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34049c2b2b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8" name="Shape 278"/>
        <p:cNvGrpSpPr/>
        <p:nvPr/>
      </p:nvGrpSpPr>
      <p:grpSpPr>
        <a:xfrm>
          <a:off x="0" y="0"/>
          <a:ext cx="0" cy="0"/>
          <a:chOff x="0" y="0"/>
          <a:chExt cx="0" cy="0"/>
        </a:xfrm>
      </p:grpSpPr>
      <p:sp>
        <p:nvSpPr>
          <p:cNvPr id="279" name="Google Shape;279;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7" name="Shape 287"/>
        <p:cNvGrpSpPr/>
        <p:nvPr/>
      </p:nvGrpSpPr>
      <p:grpSpPr>
        <a:xfrm>
          <a:off x="0" y="0"/>
          <a:ext cx="0" cy="0"/>
          <a:chOff x="0" y="0"/>
          <a:chExt cx="0" cy="0"/>
        </a:xfrm>
      </p:grpSpPr>
      <p:sp>
        <p:nvSpPr>
          <p:cNvPr id="288" name="Google Shape;288;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8" name="Shape 298"/>
        <p:cNvGrpSpPr/>
        <p:nvPr/>
      </p:nvGrpSpPr>
      <p:grpSpPr>
        <a:xfrm>
          <a:off x="0" y="0"/>
          <a:ext cx="0" cy="0"/>
          <a:chOff x="0" y="0"/>
          <a:chExt cx="0" cy="0"/>
        </a:xfrm>
      </p:grpSpPr>
      <p:sp>
        <p:nvSpPr>
          <p:cNvPr id="299" name="Google Shape;29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4" name="Shape 304"/>
        <p:cNvGrpSpPr/>
        <p:nvPr/>
      </p:nvGrpSpPr>
      <p:grpSpPr>
        <a:xfrm>
          <a:off x="0" y="0"/>
          <a:ext cx="0" cy="0"/>
          <a:chOff x="0" y="0"/>
          <a:chExt cx="0" cy="0"/>
        </a:xfrm>
      </p:grpSpPr>
      <p:sp>
        <p:nvSpPr>
          <p:cNvPr id="305" name="Google Shape;305;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0" name="Shape 310"/>
        <p:cNvGrpSpPr/>
        <p:nvPr/>
      </p:nvGrpSpPr>
      <p:grpSpPr>
        <a:xfrm>
          <a:off x="0" y="0"/>
          <a:ext cx="0" cy="0"/>
          <a:chOff x="0" y="0"/>
          <a:chExt cx="0" cy="0"/>
        </a:xfrm>
      </p:grpSpPr>
      <p:sp>
        <p:nvSpPr>
          <p:cNvPr id="311" name="Google Shape;311;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spTree>
      <p:nvGrpSpPr>
        <p:cNvPr id="22" name="Shape 22"/>
        <p:cNvGrpSpPr/>
        <p:nvPr/>
      </p:nvGrpSpPr>
      <p:grpSpPr>
        <a:xfrm>
          <a:off x="0" y="0"/>
          <a:ext cx="0" cy="0"/>
          <a:chOff x="0" y="0"/>
          <a:chExt cx="0" cy="0"/>
        </a:xfrm>
      </p:grpSpPr>
      <p:grpSp>
        <p:nvGrpSpPr>
          <p:cNvPr id="23" name="Google Shape;23;p2"/>
          <p:cNvGrpSpPr/>
          <p:nvPr/>
        </p:nvGrpSpPr>
        <p:grpSpPr>
          <a:xfrm>
            <a:off x="0" y="-2373"/>
            <a:ext cx="12192000" cy="6867027"/>
            <a:chOff x="0" y="-2373"/>
            <a:chExt cx="12192000" cy="6867027"/>
          </a:xfrm>
        </p:grpSpPr>
        <p:sp>
          <p:nvSpPr>
            <p:cNvPr id="24" name="Google Shape;24;p2"/>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31" name="Google Shape;31;p2"/>
          <p:cNvSpPr txBox="1"/>
          <p:nvPr>
            <p:ph type="ctrTitle"/>
          </p:nvPr>
        </p:nvSpPr>
        <p:spPr>
          <a:xfrm>
            <a:off x="1154955" y="2099733"/>
            <a:ext cx="8825658" cy="267764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5400"/>
              <a:buFont typeface="Century Gothic"/>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
          <p:cNvSpPr txBox="1"/>
          <p:nvPr>
            <p:ph idx="1" type="subTitle"/>
          </p:nvPr>
        </p:nvSpPr>
        <p:spPr>
          <a:xfrm>
            <a:off x="1154955" y="4777380"/>
            <a:ext cx="8825658" cy="861420"/>
          </a:xfrm>
          <a:prstGeom prst="rect">
            <a:avLst/>
          </a:prstGeom>
          <a:noFill/>
          <a:ln>
            <a:noFill/>
          </a:ln>
        </p:spPr>
        <p:txBody>
          <a:bodyPr anchorCtr="0" anchor="t" bIns="45700" lIns="91425" spcFirstLastPara="1" rIns="91425" wrap="square" tIns="45700">
            <a:noAutofit/>
          </a:bodyPr>
          <a:lstStyle>
            <a:lvl1pPr lvl="0" algn="l">
              <a:spcBef>
                <a:spcPts val="1000"/>
              </a:spcBef>
              <a:spcAft>
                <a:spcPts val="0"/>
              </a:spcAft>
              <a:buSzPts val="1440"/>
              <a:buNone/>
              <a:defRPr cap="none">
                <a:solidFill>
                  <a:schemeClr val="accent1"/>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p:txBody>
      </p:sp>
      <p:sp>
        <p:nvSpPr>
          <p:cNvPr id="33" name="Google Shape;33;p2"/>
          <p:cNvSpPr txBox="1"/>
          <p:nvPr>
            <p:ph idx="10" type="dt"/>
          </p:nvPr>
        </p:nvSpPr>
        <p:spPr>
          <a:xfrm rot="5400000">
            <a:off x="10089390" y="1792223"/>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0" i="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
          <p:cNvSpPr txBox="1"/>
          <p:nvPr>
            <p:ph idx="11" type="ftr"/>
          </p:nvPr>
        </p:nvSpPr>
        <p:spPr>
          <a:xfrm rot="5400000">
            <a:off x="8959592" y="3226820"/>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0" i="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
          <p:cNvSpPr txBox="1"/>
          <p:nvPr>
            <p:ph idx="12" type="sldNum"/>
          </p:nvPr>
        </p:nvSpPr>
        <p:spPr>
          <a:xfrm>
            <a:off x="10351008" y="292608"/>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b="0" i="0" sz="2800" u="none" cap="none" strike="noStrike">
                <a:solidFill>
                  <a:schemeClr val="lt1"/>
                </a:solidFill>
                <a:latin typeface="Century Gothic"/>
                <a:ea typeface="Century Gothic"/>
                <a:cs typeface="Century Gothic"/>
                <a:sym typeface="Century Gothic"/>
              </a:defRPr>
            </a:lvl1pPr>
            <a:lvl2pPr indent="0" lvl="1" marL="0" algn="ctr">
              <a:spcBef>
                <a:spcPts val="0"/>
              </a:spcBef>
              <a:buNone/>
              <a:defRPr b="0" i="0" sz="2800" u="none" cap="none" strike="noStrike">
                <a:solidFill>
                  <a:schemeClr val="lt1"/>
                </a:solidFill>
                <a:latin typeface="Century Gothic"/>
                <a:ea typeface="Century Gothic"/>
                <a:cs typeface="Century Gothic"/>
                <a:sym typeface="Century Gothic"/>
              </a:defRPr>
            </a:lvl2pPr>
            <a:lvl3pPr indent="0" lvl="2" marL="0" algn="ctr">
              <a:spcBef>
                <a:spcPts val="0"/>
              </a:spcBef>
              <a:buNone/>
              <a:defRPr b="0" i="0" sz="2800" u="none" cap="none" strike="noStrike">
                <a:solidFill>
                  <a:schemeClr val="lt1"/>
                </a:solidFill>
                <a:latin typeface="Century Gothic"/>
                <a:ea typeface="Century Gothic"/>
                <a:cs typeface="Century Gothic"/>
                <a:sym typeface="Century Gothic"/>
              </a:defRPr>
            </a:lvl3pPr>
            <a:lvl4pPr indent="0" lvl="3" marL="0" algn="ctr">
              <a:spcBef>
                <a:spcPts val="0"/>
              </a:spcBef>
              <a:buNone/>
              <a:defRPr b="0" i="0" sz="2800" u="none" cap="none" strike="noStrike">
                <a:solidFill>
                  <a:schemeClr val="lt1"/>
                </a:solidFill>
                <a:latin typeface="Century Gothic"/>
                <a:ea typeface="Century Gothic"/>
                <a:cs typeface="Century Gothic"/>
                <a:sym typeface="Century Gothic"/>
              </a:defRPr>
            </a:lvl4pPr>
            <a:lvl5pPr indent="0" lvl="4" marL="0" algn="ctr">
              <a:spcBef>
                <a:spcPts val="0"/>
              </a:spcBef>
              <a:buNone/>
              <a:defRPr b="0" i="0" sz="2800" u="none" cap="none" strike="noStrike">
                <a:solidFill>
                  <a:schemeClr val="lt1"/>
                </a:solidFill>
                <a:latin typeface="Century Gothic"/>
                <a:ea typeface="Century Gothic"/>
                <a:cs typeface="Century Gothic"/>
                <a:sym typeface="Century Gothic"/>
              </a:defRPr>
            </a:lvl5pPr>
            <a:lvl6pPr indent="0" lvl="5" marL="0" algn="ctr">
              <a:spcBef>
                <a:spcPts val="0"/>
              </a:spcBef>
              <a:buNone/>
              <a:defRPr b="0" i="0" sz="2800" u="none" cap="none" strike="noStrike">
                <a:solidFill>
                  <a:schemeClr val="lt1"/>
                </a:solidFill>
                <a:latin typeface="Century Gothic"/>
                <a:ea typeface="Century Gothic"/>
                <a:cs typeface="Century Gothic"/>
                <a:sym typeface="Century Gothic"/>
              </a:defRPr>
            </a:lvl6pPr>
            <a:lvl7pPr indent="0" lvl="6" marL="0" algn="ctr">
              <a:spcBef>
                <a:spcPts val="0"/>
              </a:spcBef>
              <a:buNone/>
              <a:defRPr b="0" i="0" sz="2800" u="none" cap="none" strike="noStrike">
                <a:solidFill>
                  <a:schemeClr val="lt1"/>
                </a:solidFill>
                <a:latin typeface="Century Gothic"/>
                <a:ea typeface="Century Gothic"/>
                <a:cs typeface="Century Gothic"/>
                <a:sym typeface="Century Gothic"/>
              </a:defRPr>
            </a:lvl7pPr>
            <a:lvl8pPr indent="0" lvl="7" marL="0" algn="ctr">
              <a:spcBef>
                <a:spcPts val="0"/>
              </a:spcBef>
              <a:buNone/>
              <a:defRPr b="0" i="0" sz="2800" u="none" cap="none" strike="noStrike">
                <a:solidFill>
                  <a:schemeClr val="lt1"/>
                </a:solidFill>
                <a:latin typeface="Century Gothic"/>
                <a:ea typeface="Century Gothic"/>
                <a:cs typeface="Century Gothic"/>
                <a:sym typeface="Century Gothic"/>
              </a:defRPr>
            </a:lvl8pPr>
            <a:lvl9pPr indent="0" lvl="8" marL="0" algn="ctr">
              <a:spcBef>
                <a:spcPts val="0"/>
              </a:spcBef>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showMasterSp="0" type="objTx">
  <p:cSld name="OBJECT_WITH_CAPTION_TEXT">
    <p:spTree>
      <p:nvGrpSpPr>
        <p:cNvPr id="117" name="Shape 117"/>
        <p:cNvGrpSpPr/>
        <p:nvPr/>
      </p:nvGrpSpPr>
      <p:grpSpPr>
        <a:xfrm>
          <a:off x="0" y="0"/>
          <a:ext cx="0" cy="0"/>
          <a:chOff x="0" y="0"/>
          <a:chExt cx="0" cy="0"/>
        </a:xfrm>
      </p:grpSpPr>
      <p:grpSp>
        <p:nvGrpSpPr>
          <p:cNvPr id="118" name="Google Shape;118;p11"/>
          <p:cNvGrpSpPr/>
          <p:nvPr/>
        </p:nvGrpSpPr>
        <p:grpSpPr>
          <a:xfrm>
            <a:off x="0" y="-2373"/>
            <a:ext cx="12192000" cy="6867027"/>
            <a:chOff x="0" y="-2373"/>
            <a:chExt cx="12192000" cy="6867027"/>
          </a:xfrm>
        </p:grpSpPr>
        <p:sp>
          <p:nvSpPr>
            <p:cNvPr id="119" name="Google Shape;119;p11"/>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1"/>
            <p:cNvSpPr/>
            <p:nvPr/>
          </p:nvSpPr>
          <p:spPr>
            <a:xfrm>
              <a:off x="5713412" y="402165"/>
              <a:ext cx="6055253" cy="605367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1"/>
            <p:cNvSpPr/>
            <p:nvPr/>
          </p:nvSpPr>
          <p:spPr>
            <a:xfrm rot="-5677511">
              <a:off x="3140485" y="1826078"/>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1"/>
            <p:cNvSpPr/>
            <p:nvPr/>
          </p:nvSpPr>
          <p:spPr>
            <a:xfrm rot="-5400000">
              <a:off x="2229377" y="2801721"/>
              <a:ext cx="6053670" cy="1254558"/>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28" name="Google Shape;128;p11"/>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29" name="Google Shape;129;p11"/>
          <p:cNvSpPr txBox="1"/>
          <p:nvPr>
            <p:ph type="title"/>
          </p:nvPr>
        </p:nvSpPr>
        <p:spPr>
          <a:xfrm>
            <a:off x="1154954" y="1295400"/>
            <a:ext cx="2793159" cy="16002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11"/>
          <p:cNvSpPr txBox="1"/>
          <p:nvPr>
            <p:ph idx="1" type="body"/>
          </p:nvPr>
        </p:nvSpPr>
        <p:spPr>
          <a:xfrm>
            <a:off x="5781146" y="1447800"/>
            <a:ext cx="5190065" cy="4572000"/>
          </a:xfrm>
          <a:prstGeom prst="rect">
            <a:avLst/>
          </a:prstGeom>
          <a:noFill/>
          <a:ln>
            <a:noFill/>
          </a:ln>
        </p:spPr>
        <p:txBody>
          <a:bodyPr anchorCtr="0" anchor="ctr" bIns="45700" lIns="91425" spcFirstLastPara="1" rIns="91425" wrap="square" tIns="45700">
            <a:no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31" name="Google Shape;131;p11"/>
          <p:cNvSpPr txBox="1"/>
          <p:nvPr>
            <p:ph idx="2" type="body"/>
          </p:nvPr>
        </p:nvSpPr>
        <p:spPr>
          <a:xfrm>
            <a:off x="1154955" y="2895600"/>
            <a:ext cx="2793158" cy="3129279"/>
          </a:xfrm>
          <a:prstGeom prst="rect">
            <a:avLst/>
          </a:prstGeom>
          <a:noFill/>
          <a:ln>
            <a:noFill/>
          </a:ln>
        </p:spPr>
        <p:txBody>
          <a:bodyPr anchorCtr="0" anchor="t" bIns="45700" lIns="91425" spcFirstLastPara="1" rIns="91425" wrap="square" tIns="45700">
            <a:noAutofit/>
          </a:bodyPr>
          <a:lstStyle>
            <a:lvl1pPr indent="-228600" lvl="0" marL="457200" algn="l">
              <a:spcBef>
                <a:spcPts val="1000"/>
              </a:spcBef>
              <a:spcAft>
                <a:spcPts val="0"/>
              </a:spcAft>
              <a:buSzPts val="1120"/>
              <a:buNone/>
              <a:defRPr sz="1400">
                <a:solidFill>
                  <a:schemeClr val="accent1"/>
                </a:solidFill>
              </a:defRPr>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32" name="Google Shape;132;p11"/>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11"/>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11"/>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1"/>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showMasterSp="0" type="picTx">
  <p:cSld name="PICTURE_WITH_CAPTION_TEXT">
    <p:spTree>
      <p:nvGrpSpPr>
        <p:cNvPr id="136" name="Shape 136"/>
        <p:cNvGrpSpPr/>
        <p:nvPr/>
      </p:nvGrpSpPr>
      <p:grpSpPr>
        <a:xfrm>
          <a:off x="0" y="0"/>
          <a:ext cx="0" cy="0"/>
          <a:chOff x="0" y="0"/>
          <a:chExt cx="0" cy="0"/>
        </a:xfrm>
      </p:grpSpPr>
      <p:grpSp>
        <p:nvGrpSpPr>
          <p:cNvPr id="137" name="Google Shape;137;p12"/>
          <p:cNvGrpSpPr/>
          <p:nvPr/>
        </p:nvGrpSpPr>
        <p:grpSpPr>
          <a:xfrm>
            <a:off x="0" y="-2373"/>
            <a:ext cx="12192000" cy="6867027"/>
            <a:chOff x="0" y="-2373"/>
            <a:chExt cx="12192000" cy="6867027"/>
          </a:xfrm>
        </p:grpSpPr>
        <p:sp>
          <p:nvSpPr>
            <p:cNvPr id="138" name="Google Shape;138;p12"/>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2"/>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2"/>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2"/>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2"/>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2"/>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2"/>
            <p:cNvSpPr/>
            <p:nvPr/>
          </p:nvSpPr>
          <p:spPr>
            <a:xfrm>
              <a:off x="6172200" y="402165"/>
              <a:ext cx="5596465" cy="605367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2"/>
            <p:cNvSpPr/>
            <p:nvPr/>
          </p:nvSpPr>
          <p:spPr>
            <a:xfrm rot="-5400000">
              <a:off x="3295432" y="2801721"/>
              <a:ext cx="6053670" cy="1254558"/>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46" name="Google Shape;146;p12"/>
            <p:cNvSpPr/>
            <p:nvPr/>
          </p:nvSpPr>
          <p:spPr>
            <a:xfrm rot="-5677511">
              <a:off x="4203594" y="1826078"/>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2"/>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48" name="Google Shape;148;p12"/>
          <p:cNvSpPr txBox="1"/>
          <p:nvPr>
            <p:ph type="title"/>
          </p:nvPr>
        </p:nvSpPr>
        <p:spPr>
          <a:xfrm>
            <a:off x="1153907" y="1693332"/>
            <a:ext cx="3860260" cy="173566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3600"/>
              <a:buFont typeface="Century Gothic"/>
              <a:buNone/>
              <a:defRPr b="0"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9" name="Google Shape;149;p12"/>
          <p:cNvSpPr/>
          <p:nvPr>
            <p:ph idx="2" type="pic"/>
          </p:nvPr>
        </p:nvSpPr>
        <p:spPr>
          <a:xfrm>
            <a:off x="6547870" y="1143000"/>
            <a:ext cx="3227193" cy="4572000"/>
          </a:xfrm>
          <a:prstGeom prst="roundRect">
            <a:avLst>
              <a:gd fmla="val 1858" name="adj"/>
            </a:avLst>
          </a:prstGeom>
          <a:noFill/>
          <a:ln>
            <a:noFill/>
          </a:ln>
          <a:effectLst>
            <a:outerShdw blurRad="50800" rotWithShape="0" algn="tl" dir="5400000" dist="50800">
              <a:srgbClr val="000000">
                <a:alpha val="42745"/>
              </a:srgbClr>
            </a:outerShdw>
          </a:effectLst>
        </p:spPr>
        <p:txBody>
          <a:bodyPr anchorCtr="0" anchor="t" bIns="45700" lIns="91425" spcFirstLastPara="1" rIns="91425" wrap="square" tIns="45700">
            <a:noAutofit/>
          </a:bodyPr>
          <a:lstStyle>
            <a:lvl1pPr lvl="0" marR="0" rtl="0" algn="ctr">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1pPr>
            <a:lvl2pPr lvl="1"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2pPr>
            <a:lvl3pPr lvl="2"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3pPr>
            <a:lvl4pPr lvl="3"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4pPr>
            <a:lvl5pPr lvl="4"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5pPr>
            <a:lvl6pPr lvl="5"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6pPr>
            <a:lvl7pPr lvl="6"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7pPr>
            <a:lvl8pPr lvl="7"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8pPr>
            <a:lvl9pPr lvl="8"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9pPr>
          </a:lstStyle>
          <a:p/>
        </p:txBody>
      </p:sp>
      <p:sp>
        <p:nvSpPr>
          <p:cNvPr id="150" name="Google Shape;150;p12"/>
          <p:cNvSpPr txBox="1"/>
          <p:nvPr>
            <p:ph idx="1" type="body"/>
          </p:nvPr>
        </p:nvSpPr>
        <p:spPr>
          <a:xfrm>
            <a:off x="1154955" y="3657600"/>
            <a:ext cx="3859212" cy="1371600"/>
          </a:xfrm>
          <a:prstGeom prst="rect">
            <a:avLst/>
          </a:prstGeom>
          <a:noFill/>
          <a:ln>
            <a:noFill/>
          </a:ln>
        </p:spPr>
        <p:txBody>
          <a:bodyPr anchorCtr="0" anchor="t" bIns="45700" lIns="91425" spcFirstLastPara="1" rIns="91425" wrap="square" tIns="45700">
            <a:noAutofit/>
          </a:bodyPr>
          <a:lstStyle>
            <a:lvl1pPr indent="-228600" lvl="0" marL="457200" algn="l">
              <a:spcBef>
                <a:spcPts val="1000"/>
              </a:spcBef>
              <a:spcAft>
                <a:spcPts val="0"/>
              </a:spcAft>
              <a:buSzPts val="1120"/>
              <a:buNone/>
              <a:defRPr sz="1400">
                <a:solidFill>
                  <a:schemeClr val="accent1"/>
                </a:solidFill>
              </a:defRPr>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51" name="Google Shape;151;p12"/>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12"/>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12"/>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2"/>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anoramic Picture with Caption">
  <p:cSld name="Panoramic Picture with Caption">
    <p:spTree>
      <p:nvGrpSpPr>
        <p:cNvPr id="155" name="Shape 155"/>
        <p:cNvGrpSpPr/>
        <p:nvPr/>
      </p:nvGrpSpPr>
      <p:grpSpPr>
        <a:xfrm>
          <a:off x="0" y="0"/>
          <a:ext cx="0" cy="0"/>
          <a:chOff x="0" y="0"/>
          <a:chExt cx="0" cy="0"/>
        </a:xfrm>
      </p:grpSpPr>
      <p:grpSp>
        <p:nvGrpSpPr>
          <p:cNvPr id="156" name="Google Shape;156;p13"/>
          <p:cNvGrpSpPr/>
          <p:nvPr/>
        </p:nvGrpSpPr>
        <p:grpSpPr>
          <a:xfrm>
            <a:off x="0" y="-2373"/>
            <a:ext cx="12192000" cy="6867027"/>
            <a:chOff x="0" y="-2373"/>
            <a:chExt cx="12192000" cy="6867027"/>
          </a:xfrm>
        </p:grpSpPr>
        <p:sp>
          <p:nvSpPr>
            <p:cNvPr id="157" name="Google Shape;157;p13"/>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3"/>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3"/>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3"/>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3"/>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3"/>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3"/>
            <p:cNvSpPr/>
            <p:nvPr/>
          </p:nvSpPr>
          <p:spPr>
            <a:xfrm rot="10371525">
              <a:off x="263767" y="4438254"/>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3"/>
            <p:cNvSpPr/>
            <p:nvPr/>
          </p:nvSpPr>
          <p:spPr>
            <a:xfrm rot="10800000">
              <a:off x="459506" y="321130"/>
              <a:ext cx="11277600" cy="4533900"/>
            </a:xfrm>
            <a:custGeom>
              <a:rect b="b" l="l" r="r" t="t"/>
              <a:pathLst>
                <a:path extrusionOk="0" h="2856" w="7104">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sp>
        <p:sp>
          <p:nvSpPr>
            <p:cNvPr id="165" name="Google Shape;165;p13"/>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66" name="Google Shape;166;p13"/>
          <p:cNvSpPr txBox="1"/>
          <p:nvPr>
            <p:ph type="title"/>
          </p:nvPr>
        </p:nvSpPr>
        <p:spPr>
          <a:xfrm>
            <a:off x="1154956" y="4966674"/>
            <a:ext cx="8825657"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7" name="Google Shape;167;p13"/>
          <p:cNvSpPr/>
          <p:nvPr>
            <p:ph idx="2" type="pic"/>
          </p:nvPr>
        </p:nvSpPr>
        <p:spPr>
          <a:xfrm>
            <a:off x="1154955" y="685800"/>
            <a:ext cx="8825658" cy="3429000"/>
          </a:xfrm>
          <a:prstGeom prst="roundRect">
            <a:avLst>
              <a:gd fmla="val 1858" name="adj"/>
            </a:avLst>
          </a:prstGeom>
          <a:noFill/>
          <a:ln>
            <a:noFill/>
          </a:ln>
          <a:effectLst>
            <a:outerShdw blurRad="50800" rotWithShape="0" algn="tl" dir="5400000" dist="50800">
              <a:srgbClr val="000000">
                <a:alpha val="42745"/>
              </a:srgbClr>
            </a:outerShdw>
          </a:effectLst>
        </p:spPr>
        <p:txBody>
          <a:bodyPr anchorCtr="0" anchor="t" bIns="45700" lIns="91425" spcFirstLastPara="1" rIns="91425" wrap="square" tIns="45700">
            <a:noAutofit/>
          </a:bodyPr>
          <a:lstStyle>
            <a:lvl1pPr lvl="0" marR="0" rtl="0" algn="ctr">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1pPr>
            <a:lvl2pPr lvl="1"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2pPr>
            <a:lvl3pPr lvl="2"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3pPr>
            <a:lvl4pPr lvl="3"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4pPr>
            <a:lvl5pPr lvl="4"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5pPr>
            <a:lvl6pPr lvl="5"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6pPr>
            <a:lvl7pPr lvl="6"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7pPr>
            <a:lvl8pPr lvl="7"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8pPr>
            <a:lvl9pPr lvl="8"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9pPr>
          </a:lstStyle>
          <a:p/>
        </p:txBody>
      </p:sp>
      <p:sp>
        <p:nvSpPr>
          <p:cNvPr id="168" name="Google Shape;168;p13"/>
          <p:cNvSpPr txBox="1"/>
          <p:nvPr>
            <p:ph idx="1" type="body"/>
          </p:nvPr>
        </p:nvSpPr>
        <p:spPr>
          <a:xfrm>
            <a:off x="1154956" y="5536665"/>
            <a:ext cx="8825656" cy="493712"/>
          </a:xfrm>
          <a:prstGeom prst="rect">
            <a:avLst/>
          </a:prstGeom>
          <a:noFill/>
          <a:ln>
            <a:noFill/>
          </a:ln>
        </p:spPr>
        <p:txBody>
          <a:bodyPr anchorCtr="0" anchor="t" bIns="45700" lIns="91425" spcFirstLastPara="1" rIns="91425" wrap="square" tIns="45700">
            <a:noAutofit/>
          </a:bodyPr>
          <a:lstStyle>
            <a:lvl1pPr indent="-228600" lvl="0" marL="457200" algn="l">
              <a:spcBef>
                <a:spcPts val="1000"/>
              </a:spcBef>
              <a:spcAft>
                <a:spcPts val="0"/>
              </a:spcAft>
              <a:buSzPts val="960"/>
              <a:buNone/>
              <a:defRPr sz="1200">
                <a:solidFill>
                  <a:schemeClr val="accent1"/>
                </a:solidFill>
              </a:defRPr>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69" name="Google Shape;169;p13"/>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0" name="Google Shape;170;p13"/>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1" name="Google Shape;171;p13"/>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3"/>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with Caption" showMasterSp="0">
  <p:cSld name="Quote with Caption">
    <p:spTree>
      <p:nvGrpSpPr>
        <p:cNvPr id="173" name="Shape 173"/>
        <p:cNvGrpSpPr/>
        <p:nvPr/>
      </p:nvGrpSpPr>
      <p:grpSpPr>
        <a:xfrm>
          <a:off x="0" y="0"/>
          <a:ext cx="0" cy="0"/>
          <a:chOff x="0" y="0"/>
          <a:chExt cx="0" cy="0"/>
        </a:xfrm>
      </p:grpSpPr>
      <p:grpSp>
        <p:nvGrpSpPr>
          <p:cNvPr id="174" name="Google Shape;174;p14"/>
          <p:cNvGrpSpPr/>
          <p:nvPr/>
        </p:nvGrpSpPr>
        <p:grpSpPr>
          <a:xfrm>
            <a:off x="0" y="-2373"/>
            <a:ext cx="12192000" cy="6867027"/>
            <a:chOff x="0" y="-2373"/>
            <a:chExt cx="12192000" cy="6867027"/>
          </a:xfrm>
        </p:grpSpPr>
        <p:sp>
          <p:nvSpPr>
            <p:cNvPr id="175" name="Google Shape;175;p14"/>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4"/>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4"/>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4"/>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4"/>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4"/>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4"/>
            <p:cNvSpPr/>
            <p:nvPr/>
          </p:nvSpPr>
          <p:spPr>
            <a:xfrm rot="-589932">
              <a:off x="8490951" y="4185117"/>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4"/>
            <p:cNvSpPr/>
            <p:nvPr/>
          </p:nvSpPr>
          <p:spPr>
            <a:xfrm>
              <a:off x="455612" y="4241801"/>
              <a:ext cx="11277600" cy="2337161"/>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83" name="Google Shape;183;p14"/>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84" name="Google Shape;184;p14"/>
          <p:cNvSpPr txBox="1"/>
          <p:nvPr/>
        </p:nvSpPr>
        <p:spPr>
          <a:xfrm>
            <a:off x="9719438" y="2631815"/>
            <a:ext cx="801912" cy="156966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0" i="0" lang="en-US" sz="9600" u="none" cap="none" strike="noStrike">
                <a:solidFill>
                  <a:schemeClr val="accent1"/>
                </a:solidFill>
                <a:latin typeface="Arial"/>
                <a:ea typeface="Arial"/>
                <a:cs typeface="Arial"/>
                <a:sym typeface="Arial"/>
              </a:rPr>
              <a:t>”</a:t>
            </a:r>
            <a:endParaRPr/>
          </a:p>
        </p:txBody>
      </p:sp>
      <p:sp>
        <p:nvSpPr>
          <p:cNvPr id="185" name="Google Shape;185;p14"/>
          <p:cNvSpPr txBox="1"/>
          <p:nvPr/>
        </p:nvSpPr>
        <p:spPr>
          <a:xfrm>
            <a:off x="898295" y="591093"/>
            <a:ext cx="801912" cy="156966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0" i="0" lang="en-US" sz="9600" u="none" cap="none" strike="noStrike">
                <a:solidFill>
                  <a:schemeClr val="accent1"/>
                </a:solidFill>
                <a:latin typeface="Arial"/>
                <a:ea typeface="Arial"/>
                <a:cs typeface="Arial"/>
                <a:sym typeface="Arial"/>
              </a:rPr>
              <a:t>“</a:t>
            </a:r>
            <a:endParaRPr/>
          </a:p>
        </p:txBody>
      </p:sp>
      <p:sp>
        <p:nvSpPr>
          <p:cNvPr id="186" name="Google Shape;186;p14"/>
          <p:cNvSpPr txBox="1"/>
          <p:nvPr>
            <p:ph type="title"/>
          </p:nvPr>
        </p:nvSpPr>
        <p:spPr>
          <a:xfrm>
            <a:off x="1581878" y="980517"/>
            <a:ext cx="8453906" cy="2698249"/>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4000"/>
              <a:buFont typeface="Century Gothic"/>
              <a:buNone/>
              <a:defRPr sz="4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7" name="Google Shape;187;p14"/>
          <p:cNvSpPr txBox="1"/>
          <p:nvPr>
            <p:ph idx="1" type="body"/>
          </p:nvPr>
        </p:nvSpPr>
        <p:spPr>
          <a:xfrm>
            <a:off x="1945945" y="3678766"/>
            <a:ext cx="7725772" cy="342174"/>
          </a:xfrm>
          <a:prstGeom prst="rect">
            <a:avLst/>
          </a:prstGeom>
          <a:noFill/>
          <a:ln>
            <a:noFill/>
          </a:ln>
        </p:spPr>
        <p:txBody>
          <a:bodyPr anchorCtr="0" anchor="t" bIns="45700" lIns="91425" spcFirstLastPara="1" rIns="91425" wrap="square" tIns="45700">
            <a:noAutofit/>
          </a:bodyPr>
          <a:lstStyle>
            <a:lvl1pPr indent="-228600" lvl="0" marL="457200" algn="l">
              <a:spcBef>
                <a:spcPts val="1000"/>
              </a:spcBef>
              <a:spcAft>
                <a:spcPts val="0"/>
              </a:spcAft>
              <a:buSzPts val="1120"/>
              <a:buNone/>
              <a:defRPr b="0" i="0" sz="1400" cap="small">
                <a:solidFill>
                  <a:schemeClr val="accent1"/>
                </a:solidFill>
                <a:latin typeface="Century Gothic"/>
                <a:ea typeface="Century Gothic"/>
                <a:cs typeface="Century Gothic"/>
                <a:sym typeface="Century Gothic"/>
              </a:defRPr>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88" name="Google Shape;188;p14"/>
          <p:cNvSpPr txBox="1"/>
          <p:nvPr>
            <p:ph idx="2" type="body"/>
          </p:nvPr>
        </p:nvSpPr>
        <p:spPr>
          <a:xfrm>
            <a:off x="1154954" y="4350657"/>
            <a:ext cx="8825659" cy="1676400"/>
          </a:xfrm>
          <a:prstGeom prst="rect">
            <a:avLst/>
          </a:prstGeom>
          <a:noFill/>
          <a:ln>
            <a:noFill/>
          </a:ln>
        </p:spPr>
        <p:txBody>
          <a:bodyPr anchorCtr="0" anchor="ctr" bIns="45700" lIns="91425" spcFirstLastPara="1" rIns="91425" wrap="square" tIns="45700">
            <a:noAutofit/>
          </a:bodyPr>
          <a:lstStyle>
            <a:lvl1pPr indent="-228600" lvl="0" marL="457200" algn="l">
              <a:spcBef>
                <a:spcPts val="1000"/>
              </a:spcBef>
              <a:spcAft>
                <a:spcPts val="0"/>
              </a:spcAft>
              <a:buSzPts val="1440"/>
              <a:buNone/>
              <a:defRPr sz="18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89" name="Google Shape;189;p14"/>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0" name="Google Shape;190;p14"/>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1" name="Google Shape;191;p14"/>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4"/>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ame Card" showMasterSp="0">
  <p:cSld name="Name Card">
    <p:spTree>
      <p:nvGrpSpPr>
        <p:cNvPr id="193" name="Shape 193"/>
        <p:cNvGrpSpPr/>
        <p:nvPr/>
      </p:nvGrpSpPr>
      <p:grpSpPr>
        <a:xfrm>
          <a:off x="0" y="0"/>
          <a:ext cx="0" cy="0"/>
          <a:chOff x="0" y="0"/>
          <a:chExt cx="0" cy="0"/>
        </a:xfrm>
      </p:grpSpPr>
      <p:grpSp>
        <p:nvGrpSpPr>
          <p:cNvPr id="194" name="Google Shape;194;p15"/>
          <p:cNvGrpSpPr/>
          <p:nvPr/>
        </p:nvGrpSpPr>
        <p:grpSpPr>
          <a:xfrm>
            <a:off x="0" y="-2373"/>
            <a:ext cx="12192000" cy="6867027"/>
            <a:chOff x="0" y="-2373"/>
            <a:chExt cx="12192000" cy="6867027"/>
          </a:xfrm>
        </p:grpSpPr>
        <p:sp>
          <p:nvSpPr>
            <p:cNvPr id="195" name="Google Shape;195;p15"/>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5"/>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5"/>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5"/>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5"/>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5"/>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5"/>
            <p:cNvSpPr/>
            <p:nvPr/>
          </p:nvSpPr>
          <p:spPr>
            <a:xfrm rot="-589932">
              <a:off x="8490951" y="4193583"/>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5"/>
            <p:cNvSpPr/>
            <p:nvPr/>
          </p:nvSpPr>
          <p:spPr>
            <a:xfrm>
              <a:off x="455612" y="4241801"/>
              <a:ext cx="11277600" cy="2337161"/>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203" name="Google Shape;203;p15"/>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204" name="Google Shape;204;p15"/>
          <p:cNvSpPr txBox="1"/>
          <p:nvPr>
            <p:ph type="title"/>
          </p:nvPr>
        </p:nvSpPr>
        <p:spPr>
          <a:xfrm>
            <a:off x="1154954" y="2370667"/>
            <a:ext cx="8825660" cy="1822514"/>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4000"/>
              <a:buFont typeface="Century Gothic"/>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5" name="Google Shape;205;p15"/>
          <p:cNvSpPr txBox="1"/>
          <p:nvPr>
            <p:ph idx="1" type="body"/>
          </p:nvPr>
        </p:nvSpPr>
        <p:spPr>
          <a:xfrm>
            <a:off x="1154954" y="5033068"/>
            <a:ext cx="8825659" cy="860400"/>
          </a:xfrm>
          <a:prstGeom prst="rect">
            <a:avLst/>
          </a:prstGeom>
          <a:noFill/>
          <a:ln>
            <a:noFill/>
          </a:ln>
        </p:spPr>
        <p:txBody>
          <a:bodyPr anchorCtr="0" anchor="t" bIns="45700" lIns="91425" spcFirstLastPara="1" rIns="91425" wrap="square" tIns="45700">
            <a:noAutofit/>
          </a:bodyPr>
          <a:lstStyle>
            <a:lvl1pPr indent="-228600" lvl="0" marL="457200" algn="l">
              <a:spcBef>
                <a:spcPts val="1000"/>
              </a:spcBef>
              <a:spcAft>
                <a:spcPts val="0"/>
              </a:spcAft>
              <a:buSzPts val="1600"/>
              <a:buNone/>
              <a:defRPr sz="2000" cap="none">
                <a:solidFill>
                  <a:schemeClr val="accent1"/>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206" name="Google Shape;206;p15"/>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7" name="Google Shape;207;p15"/>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8" name="Google Shape;208;p15"/>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5"/>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 Picture Column">
  <p:cSld name="3 Picture Column">
    <p:spTree>
      <p:nvGrpSpPr>
        <p:cNvPr id="210" name="Shape 210"/>
        <p:cNvGrpSpPr/>
        <p:nvPr/>
      </p:nvGrpSpPr>
      <p:grpSpPr>
        <a:xfrm>
          <a:off x="0" y="0"/>
          <a:ext cx="0" cy="0"/>
          <a:chOff x="0" y="0"/>
          <a:chExt cx="0" cy="0"/>
        </a:xfrm>
      </p:grpSpPr>
      <p:sp>
        <p:nvSpPr>
          <p:cNvPr id="211" name="Google Shape;211;p16"/>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3600"/>
              <a:buFont typeface="Century Gothic"/>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2" name="Google Shape;212;p16"/>
          <p:cNvSpPr txBox="1"/>
          <p:nvPr>
            <p:ph idx="1" type="body"/>
          </p:nvPr>
        </p:nvSpPr>
        <p:spPr>
          <a:xfrm>
            <a:off x="1154952" y="4532845"/>
            <a:ext cx="3050439"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213" name="Google Shape;213;p16"/>
          <p:cNvSpPr/>
          <p:nvPr>
            <p:ph idx="2" type="pic"/>
          </p:nvPr>
        </p:nvSpPr>
        <p:spPr>
          <a:xfrm>
            <a:off x="1334552" y="2603500"/>
            <a:ext cx="2691242" cy="1591510"/>
          </a:xfrm>
          <a:prstGeom prst="roundRect">
            <a:avLst>
              <a:gd fmla="val 1858" name="adj"/>
            </a:avLst>
          </a:prstGeom>
          <a:noFill/>
          <a:ln>
            <a:noFill/>
          </a:ln>
          <a:effectLst>
            <a:outerShdw blurRad="50800" rotWithShape="0" algn="tl" dir="5400000" dist="50800">
              <a:srgbClr val="000000">
                <a:alpha val="42745"/>
              </a:srgbClr>
            </a:outerShdw>
          </a:effectLst>
        </p:spPr>
        <p:txBody>
          <a:bodyPr anchorCtr="0" anchor="t" bIns="45700" lIns="91425" spcFirstLastPara="1" rIns="91425" wrap="square" tIns="45700">
            <a:noAutofit/>
          </a:bodyPr>
          <a:lstStyle>
            <a:lvl1pPr lvl="0" marR="0" rtl="0" algn="ctr">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1pPr>
            <a:lvl2pPr lvl="1"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2pPr>
            <a:lvl3pPr lvl="2"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3pPr>
            <a:lvl4pPr lvl="3"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4pPr>
            <a:lvl5pPr lvl="4"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5pPr>
            <a:lvl6pPr lvl="5"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6pPr>
            <a:lvl7pPr lvl="6"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7pPr>
            <a:lvl8pPr lvl="7"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8pPr>
            <a:lvl9pPr lvl="8"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9pPr>
          </a:lstStyle>
          <a:p/>
        </p:txBody>
      </p:sp>
      <p:sp>
        <p:nvSpPr>
          <p:cNvPr id="214" name="Google Shape;214;p16"/>
          <p:cNvSpPr txBox="1"/>
          <p:nvPr>
            <p:ph idx="3" type="body"/>
          </p:nvPr>
        </p:nvSpPr>
        <p:spPr>
          <a:xfrm>
            <a:off x="1154953" y="5109107"/>
            <a:ext cx="3050437" cy="917949"/>
          </a:xfrm>
          <a:prstGeom prst="rect">
            <a:avLst/>
          </a:prstGeom>
          <a:noFill/>
          <a:ln>
            <a:noFill/>
          </a:ln>
        </p:spPr>
        <p:txBody>
          <a:bodyPr anchorCtr="0" anchor="t" bIns="45700" lIns="91425" spcFirstLastPara="1" rIns="91425" wrap="square" tIns="45700">
            <a:no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215" name="Google Shape;215;p16"/>
          <p:cNvSpPr txBox="1"/>
          <p:nvPr>
            <p:ph idx="4" type="body"/>
          </p:nvPr>
        </p:nvSpPr>
        <p:spPr>
          <a:xfrm>
            <a:off x="4572537" y="4532846"/>
            <a:ext cx="3046766" cy="651156"/>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216" name="Google Shape;216;p16"/>
          <p:cNvSpPr/>
          <p:nvPr>
            <p:ph idx="5" type="pic"/>
          </p:nvPr>
        </p:nvSpPr>
        <p:spPr>
          <a:xfrm>
            <a:off x="4748463" y="2603500"/>
            <a:ext cx="2691241" cy="1591510"/>
          </a:xfrm>
          <a:prstGeom prst="roundRect">
            <a:avLst>
              <a:gd fmla="val 1858" name="adj"/>
            </a:avLst>
          </a:prstGeom>
          <a:noFill/>
          <a:ln>
            <a:noFill/>
          </a:ln>
          <a:effectLst>
            <a:outerShdw blurRad="50800" rotWithShape="0" algn="tl" dir="5400000" dist="50800">
              <a:srgbClr val="000000">
                <a:alpha val="42745"/>
              </a:srgbClr>
            </a:outerShdw>
          </a:effectLst>
        </p:spPr>
        <p:txBody>
          <a:bodyPr anchorCtr="0" anchor="t" bIns="45700" lIns="91425" spcFirstLastPara="1" rIns="91425" wrap="square" tIns="45700">
            <a:noAutofit/>
          </a:bodyPr>
          <a:lstStyle>
            <a:lvl1pPr lvl="0" marR="0" rtl="0" algn="ctr">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1pPr>
            <a:lvl2pPr lvl="1"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2pPr>
            <a:lvl3pPr lvl="2"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3pPr>
            <a:lvl4pPr lvl="3"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4pPr>
            <a:lvl5pPr lvl="4"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5pPr>
            <a:lvl6pPr lvl="5"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6pPr>
            <a:lvl7pPr lvl="6"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7pPr>
            <a:lvl8pPr lvl="7"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8pPr>
            <a:lvl9pPr lvl="8"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9pPr>
          </a:lstStyle>
          <a:p/>
        </p:txBody>
      </p:sp>
      <p:sp>
        <p:nvSpPr>
          <p:cNvPr id="217" name="Google Shape;217;p16"/>
          <p:cNvSpPr txBox="1"/>
          <p:nvPr>
            <p:ph idx="6" type="body"/>
          </p:nvPr>
        </p:nvSpPr>
        <p:spPr>
          <a:xfrm>
            <a:off x="4568865" y="5184002"/>
            <a:ext cx="3050438" cy="843056"/>
          </a:xfrm>
          <a:prstGeom prst="rect">
            <a:avLst/>
          </a:prstGeom>
          <a:noFill/>
          <a:ln>
            <a:noFill/>
          </a:ln>
        </p:spPr>
        <p:txBody>
          <a:bodyPr anchorCtr="0" anchor="t" bIns="45700" lIns="91425" spcFirstLastPara="1" rIns="91425" wrap="square" tIns="45700">
            <a:no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218" name="Google Shape;218;p16"/>
          <p:cNvSpPr txBox="1"/>
          <p:nvPr>
            <p:ph idx="7" type="body"/>
          </p:nvPr>
        </p:nvSpPr>
        <p:spPr>
          <a:xfrm>
            <a:off x="7983434" y="4532847"/>
            <a:ext cx="3050438" cy="651154"/>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219" name="Google Shape;219;p16"/>
          <p:cNvSpPr/>
          <p:nvPr>
            <p:ph idx="8" type="pic"/>
          </p:nvPr>
        </p:nvSpPr>
        <p:spPr>
          <a:xfrm>
            <a:off x="8163031" y="2603500"/>
            <a:ext cx="2691242" cy="1591510"/>
          </a:xfrm>
          <a:prstGeom prst="roundRect">
            <a:avLst>
              <a:gd fmla="val 1858" name="adj"/>
            </a:avLst>
          </a:prstGeom>
          <a:noFill/>
          <a:ln>
            <a:noFill/>
          </a:ln>
          <a:effectLst>
            <a:outerShdw blurRad="50800" rotWithShape="0" algn="tl" dir="5400000" dist="50800">
              <a:srgbClr val="000000">
                <a:alpha val="42745"/>
              </a:srgbClr>
            </a:outerShdw>
          </a:effectLst>
        </p:spPr>
        <p:txBody>
          <a:bodyPr anchorCtr="0" anchor="t" bIns="45700" lIns="91425" spcFirstLastPara="1" rIns="91425" wrap="square" tIns="45700">
            <a:noAutofit/>
          </a:bodyPr>
          <a:lstStyle>
            <a:lvl1pPr lvl="0" marR="0" rtl="0" algn="ctr">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1pPr>
            <a:lvl2pPr lvl="1"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2pPr>
            <a:lvl3pPr lvl="2"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3pPr>
            <a:lvl4pPr lvl="3"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4pPr>
            <a:lvl5pPr lvl="4"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5pPr>
            <a:lvl6pPr lvl="5"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6pPr>
            <a:lvl7pPr lvl="6"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7pPr>
            <a:lvl8pPr lvl="7"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8pPr>
            <a:lvl9pPr lvl="8"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9pPr>
          </a:lstStyle>
          <a:p/>
        </p:txBody>
      </p:sp>
      <p:sp>
        <p:nvSpPr>
          <p:cNvPr id="220" name="Google Shape;220;p16"/>
          <p:cNvSpPr txBox="1"/>
          <p:nvPr>
            <p:ph idx="9" type="body"/>
          </p:nvPr>
        </p:nvSpPr>
        <p:spPr>
          <a:xfrm>
            <a:off x="7983434" y="5184001"/>
            <a:ext cx="3050437" cy="843054"/>
          </a:xfrm>
          <a:prstGeom prst="rect">
            <a:avLst/>
          </a:prstGeom>
          <a:noFill/>
          <a:ln>
            <a:noFill/>
          </a:ln>
        </p:spPr>
        <p:txBody>
          <a:bodyPr anchorCtr="0" anchor="t" bIns="45700" lIns="91425" spcFirstLastPara="1" rIns="91425" wrap="square" tIns="45700">
            <a:no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cxnSp>
        <p:nvCxnSpPr>
          <p:cNvPr id="221" name="Google Shape;221;p16"/>
          <p:cNvCxnSpPr/>
          <p:nvPr/>
        </p:nvCxnSpPr>
        <p:spPr>
          <a:xfrm>
            <a:off x="4388153" y="2603500"/>
            <a:ext cx="0" cy="3517594"/>
          </a:xfrm>
          <a:prstGeom prst="straightConnector1">
            <a:avLst/>
          </a:prstGeom>
          <a:noFill/>
          <a:ln cap="flat" cmpd="sng" w="12700">
            <a:solidFill>
              <a:schemeClr val="accent1">
                <a:alpha val="40000"/>
              </a:schemeClr>
            </a:solidFill>
            <a:prstDash val="solid"/>
            <a:round/>
            <a:headEnd len="sm" w="sm" type="none"/>
            <a:tailEnd len="sm" w="sm" type="none"/>
          </a:ln>
        </p:spPr>
      </p:cxnSp>
      <p:cxnSp>
        <p:nvCxnSpPr>
          <p:cNvPr id="222" name="Google Shape;222;p16"/>
          <p:cNvCxnSpPr/>
          <p:nvPr/>
        </p:nvCxnSpPr>
        <p:spPr>
          <a:xfrm>
            <a:off x="7801905" y="2603500"/>
            <a:ext cx="0" cy="3492500"/>
          </a:xfrm>
          <a:prstGeom prst="straightConnector1">
            <a:avLst/>
          </a:prstGeom>
          <a:noFill/>
          <a:ln cap="flat" cmpd="sng" w="12700">
            <a:solidFill>
              <a:schemeClr val="accent1">
                <a:alpha val="40000"/>
              </a:schemeClr>
            </a:solidFill>
            <a:prstDash val="solid"/>
            <a:round/>
            <a:headEnd len="sm" w="sm" type="none"/>
            <a:tailEnd len="sm" w="sm" type="none"/>
          </a:ln>
        </p:spPr>
      </p:cxnSp>
      <p:sp>
        <p:nvSpPr>
          <p:cNvPr id="223" name="Google Shape;223;p16"/>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4" name="Google Shape;224;p16"/>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5" name="Google Shape;225;p16"/>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226" name="Shape 226"/>
        <p:cNvGrpSpPr/>
        <p:nvPr/>
      </p:nvGrpSpPr>
      <p:grpSpPr>
        <a:xfrm>
          <a:off x="0" y="0"/>
          <a:ext cx="0" cy="0"/>
          <a:chOff x="0" y="0"/>
          <a:chExt cx="0" cy="0"/>
        </a:xfrm>
      </p:grpSpPr>
      <p:sp>
        <p:nvSpPr>
          <p:cNvPr id="227" name="Google Shape;227;p17"/>
          <p:cNvSpPr txBox="1"/>
          <p:nvPr>
            <p:ph type="title"/>
          </p:nvPr>
        </p:nvSpPr>
        <p:spPr>
          <a:xfrm>
            <a:off x="1154953" y="973668"/>
            <a:ext cx="8825660" cy="70696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8" name="Google Shape;228;p17"/>
          <p:cNvSpPr txBox="1"/>
          <p:nvPr>
            <p:ph idx="1" type="body"/>
          </p:nvPr>
        </p:nvSpPr>
        <p:spPr>
          <a:xfrm rot="5400000">
            <a:off x="3827511" y="-69056"/>
            <a:ext cx="3416300" cy="8761412"/>
          </a:xfrm>
          <a:prstGeom prst="rect">
            <a:avLst/>
          </a:prstGeom>
          <a:noFill/>
          <a:ln>
            <a:noFill/>
          </a:ln>
        </p:spPr>
        <p:txBody>
          <a:bodyPr anchorCtr="0" anchor="t" bIns="45700" lIns="91425" spcFirstLastPara="1" rIns="91425" wrap="square" tIns="45700">
            <a:no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229" name="Google Shape;229;p17"/>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0" name="Google Shape;230;p17"/>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1" name="Google Shape;231;p17"/>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showMasterSp="0" type="vertTitleAndTx">
  <p:cSld name="VERTICAL_TITLE_AND_VERTICAL_TEXT">
    <p:spTree>
      <p:nvGrpSpPr>
        <p:cNvPr id="232" name="Shape 232"/>
        <p:cNvGrpSpPr/>
        <p:nvPr/>
      </p:nvGrpSpPr>
      <p:grpSpPr>
        <a:xfrm>
          <a:off x="0" y="0"/>
          <a:ext cx="0" cy="0"/>
          <a:chOff x="0" y="0"/>
          <a:chExt cx="0" cy="0"/>
        </a:xfrm>
      </p:grpSpPr>
      <p:grpSp>
        <p:nvGrpSpPr>
          <p:cNvPr id="233" name="Google Shape;233;p18"/>
          <p:cNvGrpSpPr/>
          <p:nvPr/>
        </p:nvGrpSpPr>
        <p:grpSpPr>
          <a:xfrm>
            <a:off x="0" y="-2373"/>
            <a:ext cx="12192000" cy="6867027"/>
            <a:chOff x="0" y="-2373"/>
            <a:chExt cx="12192000" cy="6867027"/>
          </a:xfrm>
        </p:grpSpPr>
        <p:sp>
          <p:nvSpPr>
            <p:cNvPr id="234" name="Google Shape;234;p18"/>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8"/>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8"/>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8"/>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8"/>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8"/>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8"/>
            <p:cNvSpPr/>
            <p:nvPr/>
          </p:nvSpPr>
          <p:spPr>
            <a:xfrm rot="5101749">
              <a:off x="6294738" y="4577737"/>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8"/>
            <p:cNvSpPr/>
            <p:nvPr/>
          </p:nvSpPr>
          <p:spPr>
            <a:xfrm>
              <a:off x="414867" y="402165"/>
              <a:ext cx="6510866" cy="605367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8"/>
            <p:cNvSpPr/>
            <p:nvPr/>
          </p:nvSpPr>
          <p:spPr>
            <a:xfrm rot="5400000">
              <a:off x="4449232" y="2801721"/>
              <a:ext cx="6053670" cy="1254558"/>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243" name="Google Shape;243;p18"/>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244" name="Google Shape;244;p18"/>
          <p:cNvSpPr txBox="1"/>
          <p:nvPr>
            <p:ph type="title"/>
          </p:nvPr>
        </p:nvSpPr>
        <p:spPr>
          <a:xfrm rot="5400000">
            <a:off x="6909428" y="2945796"/>
            <a:ext cx="4748589" cy="1413933"/>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5" name="Google Shape;245;p18"/>
          <p:cNvSpPr txBox="1"/>
          <p:nvPr>
            <p:ph idx="1" type="body"/>
          </p:nvPr>
        </p:nvSpPr>
        <p:spPr>
          <a:xfrm rot="5400000">
            <a:off x="1904432" y="528990"/>
            <a:ext cx="4748590" cy="6247546"/>
          </a:xfrm>
          <a:prstGeom prst="rect">
            <a:avLst/>
          </a:prstGeom>
          <a:noFill/>
          <a:ln>
            <a:noFill/>
          </a:ln>
        </p:spPr>
        <p:txBody>
          <a:bodyPr anchorCtr="0" anchor="t" bIns="45700" lIns="91425" spcFirstLastPara="1" rIns="91425" wrap="square" tIns="45700">
            <a:no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246" name="Google Shape;246;p18"/>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7" name="Google Shape;247;p18"/>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8" name="Google Shape;248;p18"/>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8"/>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37" name="Shape 37"/>
        <p:cNvGrpSpPr/>
        <p:nvPr/>
      </p:nvGrpSpPr>
      <p:grpSpPr>
        <a:xfrm>
          <a:off x="0" y="0"/>
          <a:ext cx="0" cy="0"/>
          <a:chOff x="0" y="0"/>
          <a:chExt cx="0" cy="0"/>
        </a:xfrm>
      </p:grpSpPr>
      <p:sp>
        <p:nvSpPr>
          <p:cNvPr id="38" name="Google Shape;38;p3"/>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36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
          <p:cNvSpPr txBox="1"/>
          <p:nvPr>
            <p:ph idx="1" type="body"/>
          </p:nvPr>
        </p:nvSpPr>
        <p:spPr>
          <a:xfrm>
            <a:off x="1154954" y="2603500"/>
            <a:ext cx="4825157"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40" name="Google Shape;40;p3"/>
          <p:cNvSpPr txBox="1"/>
          <p:nvPr>
            <p:ph idx="2" type="body"/>
          </p:nvPr>
        </p:nvSpPr>
        <p:spPr>
          <a:xfrm>
            <a:off x="1154954" y="3179762"/>
            <a:ext cx="4825158" cy="2840039"/>
          </a:xfrm>
          <a:prstGeom prst="rect">
            <a:avLst/>
          </a:prstGeom>
          <a:noFill/>
          <a:ln>
            <a:noFill/>
          </a:ln>
        </p:spPr>
        <p:txBody>
          <a:bodyPr anchorCtr="0" anchor="t" bIns="45700" lIns="91425" spcFirstLastPara="1" rIns="91425" wrap="square" tIns="45700">
            <a:no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41" name="Google Shape;41;p3"/>
          <p:cNvSpPr txBox="1"/>
          <p:nvPr>
            <p:ph idx="3" type="body"/>
          </p:nvPr>
        </p:nvSpPr>
        <p:spPr>
          <a:xfrm>
            <a:off x="6208712" y="2603500"/>
            <a:ext cx="4825159"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42" name="Google Shape;42;p3"/>
          <p:cNvSpPr txBox="1"/>
          <p:nvPr>
            <p:ph idx="4" type="body"/>
          </p:nvPr>
        </p:nvSpPr>
        <p:spPr>
          <a:xfrm>
            <a:off x="6208710" y="3179762"/>
            <a:ext cx="4825159" cy="2840039"/>
          </a:xfrm>
          <a:prstGeom prst="rect">
            <a:avLst/>
          </a:prstGeom>
          <a:noFill/>
          <a:ln>
            <a:noFill/>
          </a:ln>
        </p:spPr>
        <p:txBody>
          <a:bodyPr anchorCtr="0" anchor="t" bIns="45700" lIns="91425" spcFirstLastPara="1" rIns="91425" wrap="square" tIns="45700">
            <a:no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43" name="Google Shape;43;p3"/>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3"/>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3"/>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46" name="Shape 46"/>
        <p:cNvGrpSpPr/>
        <p:nvPr/>
      </p:nvGrpSpPr>
      <p:grpSpPr>
        <a:xfrm>
          <a:off x="0" y="0"/>
          <a:ext cx="0" cy="0"/>
          <a:chOff x="0" y="0"/>
          <a:chExt cx="0" cy="0"/>
        </a:xfrm>
      </p:grpSpPr>
      <p:sp>
        <p:nvSpPr>
          <p:cNvPr id="47" name="Google Shape;47;p4"/>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4"/>
          <p:cNvSpPr txBox="1"/>
          <p:nvPr>
            <p:ph idx="1" type="body"/>
          </p:nvPr>
        </p:nvSpPr>
        <p:spPr>
          <a:xfrm>
            <a:off x="1154955" y="2603500"/>
            <a:ext cx="8761412" cy="3416300"/>
          </a:xfrm>
          <a:prstGeom prst="rect">
            <a:avLst/>
          </a:prstGeom>
          <a:noFill/>
          <a:ln>
            <a:noFill/>
          </a:ln>
        </p:spPr>
        <p:txBody>
          <a:bodyPr anchorCtr="0" anchor="t" bIns="45700" lIns="91425" spcFirstLastPara="1" rIns="91425" wrap="square" tIns="45700">
            <a:no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49" name="Google Shape;49;p4"/>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4"/>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4"/>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 Column">
  <p:cSld name="3 Column">
    <p:spTree>
      <p:nvGrpSpPr>
        <p:cNvPr id="52" name="Shape 52"/>
        <p:cNvGrpSpPr/>
        <p:nvPr/>
      </p:nvGrpSpPr>
      <p:grpSpPr>
        <a:xfrm>
          <a:off x="0" y="0"/>
          <a:ext cx="0" cy="0"/>
          <a:chOff x="0" y="0"/>
          <a:chExt cx="0" cy="0"/>
        </a:xfrm>
      </p:grpSpPr>
      <p:sp>
        <p:nvSpPr>
          <p:cNvPr id="53" name="Google Shape;53;p5"/>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3600"/>
              <a:buFont typeface="Century Gothic"/>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5"/>
          <p:cNvSpPr txBox="1"/>
          <p:nvPr>
            <p:ph idx="1" type="body"/>
          </p:nvPr>
        </p:nvSpPr>
        <p:spPr>
          <a:xfrm>
            <a:off x="1154954" y="2617299"/>
            <a:ext cx="3129168"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55" name="Google Shape;55;p5"/>
          <p:cNvSpPr txBox="1"/>
          <p:nvPr>
            <p:ph idx="2" type="body"/>
          </p:nvPr>
        </p:nvSpPr>
        <p:spPr>
          <a:xfrm>
            <a:off x="1154954" y="3193561"/>
            <a:ext cx="3129168" cy="2833496"/>
          </a:xfrm>
          <a:prstGeom prst="rect">
            <a:avLst/>
          </a:prstGeom>
          <a:noFill/>
          <a:ln>
            <a:noFill/>
          </a:ln>
        </p:spPr>
        <p:txBody>
          <a:bodyPr anchorCtr="0" anchor="t" bIns="45700" lIns="91425" spcFirstLastPara="1" rIns="91425" wrap="square" tIns="45700">
            <a:no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56" name="Google Shape;56;p5"/>
          <p:cNvSpPr txBox="1"/>
          <p:nvPr>
            <p:ph idx="3" type="body"/>
          </p:nvPr>
        </p:nvSpPr>
        <p:spPr>
          <a:xfrm>
            <a:off x="4512721" y="2603502"/>
            <a:ext cx="3145380"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57" name="Google Shape;57;p5"/>
          <p:cNvSpPr txBox="1"/>
          <p:nvPr>
            <p:ph idx="4" type="body"/>
          </p:nvPr>
        </p:nvSpPr>
        <p:spPr>
          <a:xfrm>
            <a:off x="4512721" y="3193561"/>
            <a:ext cx="3145380" cy="2833495"/>
          </a:xfrm>
          <a:prstGeom prst="rect">
            <a:avLst/>
          </a:prstGeom>
          <a:noFill/>
          <a:ln>
            <a:noFill/>
          </a:ln>
        </p:spPr>
        <p:txBody>
          <a:bodyPr anchorCtr="0" anchor="t" bIns="45700" lIns="91425" spcFirstLastPara="1" rIns="91425" wrap="square" tIns="45700">
            <a:no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58" name="Google Shape;58;p5"/>
          <p:cNvSpPr txBox="1"/>
          <p:nvPr>
            <p:ph idx="5" type="body"/>
          </p:nvPr>
        </p:nvSpPr>
        <p:spPr>
          <a:xfrm>
            <a:off x="7886700" y="2617299"/>
            <a:ext cx="3161029" cy="576261"/>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59" name="Google Shape;59;p5"/>
          <p:cNvSpPr txBox="1"/>
          <p:nvPr>
            <p:ph idx="6" type="body"/>
          </p:nvPr>
        </p:nvSpPr>
        <p:spPr>
          <a:xfrm>
            <a:off x="7886700" y="3193561"/>
            <a:ext cx="3164719" cy="2833493"/>
          </a:xfrm>
          <a:prstGeom prst="rect">
            <a:avLst/>
          </a:prstGeom>
          <a:noFill/>
          <a:ln>
            <a:noFill/>
          </a:ln>
        </p:spPr>
        <p:txBody>
          <a:bodyPr anchorCtr="0" anchor="t" bIns="45700" lIns="91425" spcFirstLastPara="1" rIns="91425" wrap="square" tIns="45700">
            <a:no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cxnSp>
        <p:nvCxnSpPr>
          <p:cNvPr id="60" name="Google Shape;60;p5"/>
          <p:cNvCxnSpPr/>
          <p:nvPr/>
        </p:nvCxnSpPr>
        <p:spPr>
          <a:xfrm>
            <a:off x="4403971" y="2569633"/>
            <a:ext cx="0" cy="3492499"/>
          </a:xfrm>
          <a:prstGeom prst="straightConnector1">
            <a:avLst/>
          </a:prstGeom>
          <a:noFill/>
          <a:ln cap="flat" cmpd="sng" w="12700">
            <a:solidFill>
              <a:schemeClr val="accent1">
                <a:alpha val="40784"/>
              </a:schemeClr>
            </a:solidFill>
            <a:prstDash val="solid"/>
            <a:round/>
            <a:headEnd len="sm" w="sm" type="none"/>
            <a:tailEnd len="sm" w="sm" type="none"/>
          </a:ln>
        </p:spPr>
      </p:cxnSp>
      <p:cxnSp>
        <p:nvCxnSpPr>
          <p:cNvPr id="61" name="Google Shape;61;p5"/>
          <p:cNvCxnSpPr/>
          <p:nvPr/>
        </p:nvCxnSpPr>
        <p:spPr>
          <a:xfrm>
            <a:off x="7772401" y="2569633"/>
            <a:ext cx="0" cy="3492499"/>
          </a:xfrm>
          <a:prstGeom prst="straightConnector1">
            <a:avLst/>
          </a:prstGeom>
          <a:noFill/>
          <a:ln cap="flat" cmpd="sng" w="12700">
            <a:solidFill>
              <a:schemeClr val="accent1">
                <a:alpha val="40784"/>
              </a:schemeClr>
            </a:solidFill>
            <a:prstDash val="solid"/>
            <a:round/>
            <a:headEnd len="sm" w="sm" type="none"/>
            <a:tailEnd len="sm" w="sm" type="none"/>
          </a:ln>
        </p:spPr>
      </p:cxnSp>
      <p:sp>
        <p:nvSpPr>
          <p:cNvPr id="62" name="Google Shape;62;p5"/>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5"/>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5"/>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howMasterSp="0" type="blank">
  <p:cSld name="BLANK">
    <p:spTree>
      <p:nvGrpSpPr>
        <p:cNvPr id="65" name="Shape 65"/>
        <p:cNvGrpSpPr/>
        <p:nvPr/>
      </p:nvGrpSpPr>
      <p:grpSpPr>
        <a:xfrm>
          <a:off x="0" y="0"/>
          <a:ext cx="0" cy="0"/>
          <a:chOff x="0" y="0"/>
          <a:chExt cx="0" cy="0"/>
        </a:xfrm>
      </p:grpSpPr>
      <p:sp>
        <p:nvSpPr>
          <p:cNvPr id="66" name="Google Shape;66;p6"/>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6"/>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6"/>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6"/>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aption" showMasterSp="0">
  <p:cSld name="Title and Caption">
    <p:spTree>
      <p:nvGrpSpPr>
        <p:cNvPr id="70" name="Shape 70"/>
        <p:cNvGrpSpPr/>
        <p:nvPr/>
      </p:nvGrpSpPr>
      <p:grpSpPr>
        <a:xfrm>
          <a:off x="0" y="0"/>
          <a:ext cx="0" cy="0"/>
          <a:chOff x="0" y="0"/>
          <a:chExt cx="0" cy="0"/>
        </a:xfrm>
      </p:grpSpPr>
      <p:grpSp>
        <p:nvGrpSpPr>
          <p:cNvPr id="71" name="Google Shape;71;p7"/>
          <p:cNvGrpSpPr/>
          <p:nvPr/>
        </p:nvGrpSpPr>
        <p:grpSpPr>
          <a:xfrm>
            <a:off x="0" y="-2373"/>
            <a:ext cx="12192000" cy="6867027"/>
            <a:chOff x="0" y="-2373"/>
            <a:chExt cx="12192000" cy="6867027"/>
          </a:xfrm>
        </p:grpSpPr>
        <p:sp>
          <p:nvSpPr>
            <p:cNvPr id="72" name="Google Shape;72;p7"/>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7"/>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7"/>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7"/>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7"/>
            <p:cNvSpPr/>
            <p:nvPr/>
          </p:nvSpPr>
          <p:spPr>
            <a:xfrm rot="-589932">
              <a:off x="8490951" y="2714874"/>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7"/>
            <p:cNvSpPr/>
            <p:nvPr/>
          </p:nvSpPr>
          <p:spPr>
            <a:xfrm>
              <a:off x="455612" y="2801319"/>
              <a:ext cx="11277600" cy="3602637"/>
            </a:xfrm>
            <a:custGeom>
              <a:rect b="b" l="l" r="r" t="t"/>
              <a:pathLst>
                <a:path extrusionOk="0" h="7946" w="10000">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lt1"/>
            </a:solidFill>
            <a:ln>
              <a:noFill/>
            </a:ln>
          </p:spPr>
        </p:sp>
        <p:sp>
          <p:nvSpPr>
            <p:cNvPr id="80" name="Google Shape;80;p7"/>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81" name="Google Shape;81;p7"/>
          <p:cNvSpPr txBox="1"/>
          <p:nvPr>
            <p:ph type="title"/>
          </p:nvPr>
        </p:nvSpPr>
        <p:spPr>
          <a:xfrm>
            <a:off x="1154954" y="1063416"/>
            <a:ext cx="8825659" cy="137975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4000"/>
              <a:buFont typeface="Century Gothic"/>
              <a:buNone/>
              <a:defRPr sz="4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7"/>
          <p:cNvSpPr txBox="1"/>
          <p:nvPr>
            <p:ph idx="1" type="body"/>
          </p:nvPr>
        </p:nvSpPr>
        <p:spPr>
          <a:xfrm>
            <a:off x="1154954" y="3543300"/>
            <a:ext cx="8825659" cy="2476500"/>
          </a:xfrm>
          <a:prstGeom prst="rect">
            <a:avLst/>
          </a:prstGeom>
          <a:noFill/>
          <a:ln>
            <a:noFill/>
          </a:ln>
        </p:spPr>
        <p:txBody>
          <a:bodyPr anchorCtr="0" anchor="ctr" bIns="45700" lIns="91425" spcFirstLastPara="1" rIns="91425" wrap="square" tIns="45700">
            <a:noAutofit/>
          </a:bodyPr>
          <a:lstStyle>
            <a:lvl1pPr indent="-228600" lvl="0" marL="457200" algn="l">
              <a:spcBef>
                <a:spcPts val="1000"/>
              </a:spcBef>
              <a:spcAft>
                <a:spcPts val="0"/>
              </a:spcAft>
              <a:buSzPts val="1440"/>
              <a:buNone/>
              <a:defRPr sz="18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83" name="Google Shape;83;p7"/>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7"/>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7"/>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7"/>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showMasterSp="0" type="secHead">
  <p:cSld name="SECTION_HEADER">
    <p:spTree>
      <p:nvGrpSpPr>
        <p:cNvPr id="87" name="Shape 87"/>
        <p:cNvGrpSpPr/>
        <p:nvPr/>
      </p:nvGrpSpPr>
      <p:grpSpPr>
        <a:xfrm>
          <a:off x="0" y="0"/>
          <a:ext cx="0" cy="0"/>
          <a:chOff x="0" y="0"/>
          <a:chExt cx="0" cy="0"/>
        </a:xfrm>
      </p:grpSpPr>
      <p:grpSp>
        <p:nvGrpSpPr>
          <p:cNvPr id="88" name="Google Shape;88;p8"/>
          <p:cNvGrpSpPr/>
          <p:nvPr/>
        </p:nvGrpSpPr>
        <p:grpSpPr>
          <a:xfrm>
            <a:off x="0" y="-2373"/>
            <a:ext cx="12192000" cy="6867027"/>
            <a:chOff x="0" y="-2373"/>
            <a:chExt cx="12192000" cy="6867027"/>
          </a:xfrm>
        </p:grpSpPr>
        <p:sp>
          <p:nvSpPr>
            <p:cNvPr id="89" name="Google Shape;89;p8"/>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8"/>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8"/>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8"/>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8"/>
            <p:cNvSpPr/>
            <p:nvPr/>
          </p:nvSpPr>
          <p:spPr>
            <a:xfrm>
              <a:off x="7289800" y="402165"/>
              <a:ext cx="4478865" cy="605367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8"/>
            <p:cNvSpPr/>
            <p:nvPr/>
          </p:nvSpPr>
          <p:spPr>
            <a:xfrm rot="-5677511">
              <a:off x="4698352" y="1826078"/>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8"/>
            <p:cNvSpPr/>
            <p:nvPr/>
          </p:nvSpPr>
          <p:spPr>
            <a:xfrm rot="-5400000">
              <a:off x="3787244" y="2801721"/>
              <a:ext cx="6053670" cy="1254558"/>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98" name="Google Shape;98;p8"/>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99" name="Google Shape;99;p8"/>
          <p:cNvSpPr txBox="1"/>
          <p:nvPr>
            <p:ph type="title"/>
          </p:nvPr>
        </p:nvSpPr>
        <p:spPr>
          <a:xfrm>
            <a:off x="1154956" y="2677645"/>
            <a:ext cx="4351023" cy="228382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4000"/>
              <a:buFont typeface="Century Gothic"/>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8"/>
          <p:cNvSpPr txBox="1"/>
          <p:nvPr>
            <p:ph idx="1" type="body"/>
          </p:nvPr>
        </p:nvSpPr>
        <p:spPr>
          <a:xfrm>
            <a:off x="6895558" y="2677644"/>
            <a:ext cx="3755379" cy="2283823"/>
          </a:xfrm>
          <a:prstGeom prst="rect">
            <a:avLst/>
          </a:prstGeom>
          <a:noFill/>
          <a:ln>
            <a:noFill/>
          </a:ln>
        </p:spPr>
        <p:txBody>
          <a:bodyPr anchorCtr="0" anchor="ctr" bIns="45700" lIns="91425" spcFirstLastPara="1" rIns="91425" wrap="square" tIns="45700">
            <a:noAutofit/>
          </a:bodyPr>
          <a:lstStyle>
            <a:lvl1pPr indent="-228600" lvl="0" marL="457200" algn="l">
              <a:spcBef>
                <a:spcPts val="1000"/>
              </a:spcBef>
              <a:spcAft>
                <a:spcPts val="0"/>
              </a:spcAft>
              <a:buSzPts val="1600"/>
              <a:buNone/>
              <a:defRPr sz="2000" cap="none">
                <a:solidFill>
                  <a:schemeClr val="accent1"/>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01" name="Google Shape;101;p8"/>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8"/>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8"/>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8"/>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105" name="Shape 105"/>
        <p:cNvGrpSpPr/>
        <p:nvPr/>
      </p:nvGrpSpPr>
      <p:grpSpPr>
        <a:xfrm>
          <a:off x="0" y="0"/>
          <a:ext cx="0" cy="0"/>
          <a:chOff x="0" y="0"/>
          <a:chExt cx="0" cy="0"/>
        </a:xfrm>
      </p:grpSpPr>
      <p:sp>
        <p:nvSpPr>
          <p:cNvPr id="106" name="Google Shape;106;p9"/>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9"/>
          <p:cNvSpPr txBox="1"/>
          <p:nvPr>
            <p:ph idx="1" type="body"/>
          </p:nvPr>
        </p:nvSpPr>
        <p:spPr>
          <a:xfrm>
            <a:off x="1154954" y="2603500"/>
            <a:ext cx="4825158" cy="3416301"/>
          </a:xfrm>
          <a:prstGeom prst="rect">
            <a:avLst/>
          </a:prstGeom>
          <a:noFill/>
          <a:ln>
            <a:noFill/>
          </a:ln>
        </p:spPr>
        <p:txBody>
          <a:bodyPr anchorCtr="0" anchor="t" bIns="45700" lIns="91425" spcFirstLastPara="1" rIns="91425" wrap="square" tIns="45700">
            <a:no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08" name="Google Shape;108;p9"/>
          <p:cNvSpPr txBox="1"/>
          <p:nvPr>
            <p:ph idx="2" type="body"/>
          </p:nvPr>
        </p:nvSpPr>
        <p:spPr>
          <a:xfrm>
            <a:off x="6208712" y="2603500"/>
            <a:ext cx="4825159" cy="3416300"/>
          </a:xfrm>
          <a:prstGeom prst="rect">
            <a:avLst/>
          </a:prstGeom>
          <a:noFill/>
          <a:ln>
            <a:noFill/>
          </a:ln>
        </p:spPr>
        <p:txBody>
          <a:bodyPr anchorCtr="0" anchor="t" bIns="45700" lIns="91425" spcFirstLastPara="1" rIns="91425" wrap="square" tIns="45700">
            <a:no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09" name="Google Shape;109;p9"/>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9"/>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9"/>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12" name="Shape 112"/>
        <p:cNvGrpSpPr/>
        <p:nvPr/>
      </p:nvGrpSpPr>
      <p:grpSpPr>
        <a:xfrm>
          <a:off x="0" y="0"/>
          <a:ext cx="0" cy="0"/>
          <a:chOff x="0" y="0"/>
          <a:chExt cx="0" cy="0"/>
        </a:xfrm>
      </p:grpSpPr>
      <p:sp>
        <p:nvSpPr>
          <p:cNvPr id="113" name="Google Shape;113;p10"/>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10"/>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10"/>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10"/>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2.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grpSp>
        <p:nvGrpSpPr>
          <p:cNvPr id="6" name="Google Shape;6;p1"/>
          <p:cNvGrpSpPr/>
          <p:nvPr/>
        </p:nvGrpSpPr>
        <p:grpSpPr>
          <a:xfrm>
            <a:off x="0" y="-2373"/>
            <a:ext cx="12192000" cy="6867027"/>
            <a:chOff x="0" y="-2373"/>
            <a:chExt cx="12192000" cy="6867027"/>
          </a:xfrm>
        </p:grpSpPr>
        <p:sp>
          <p:nvSpPr>
            <p:cNvPr id="7" name="Google Shape;7;p1"/>
            <p:cNvSpPr/>
            <p:nvPr/>
          </p:nvSpPr>
          <p:spPr>
            <a:xfrm>
              <a:off x="0" y="0"/>
              <a:ext cx="12192000" cy="6858000"/>
            </a:xfrm>
            <a:prstGeom prst="rect">
              <a:avLst/>
            </a:prstGeom>
            <a:blipFill rotWithShape="1">
              <a:blip r:embed="rId1">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 name="Google Shape;8;p1"/>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 name="Google Shape;9;p1"/>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 name="Google Shape;10;p1"/>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1"/>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1"/>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1"/>
            <p:cNvSpPr/>
            <p:nvPr/>
          </p:nvSpPr>
          <p:spPr>
            <a:xfrm rot="-589932">
              <a:off x="8490951" y="1797517"/>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1"/>
            <p:cNvSpPr/>
            <p:nvPr/>
          </p:nvSpPr>
          <p:spPr>
            <a:xfrm>
              <a:off x="459506" y="1866405"/>
              <a:ext cx="11277600" cy="4533900"/>
            </a:xfrm>
            <a:custGeom>
              <a:rect b="b" l="l" r="r" t="t"/>
              <a:pathLst>
                <a:path extrusionOk="0" h="2856" w="7104">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sp>
        <p:sp>
          <p:nvSpPr>
            <p:cNvPr id="15" name="Google Shape;15;p1"/>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6" name="Google Shape;16;p1"/>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chemeClr val="lt2"/>
              </a:buClr>
              <a:buSzPts val="3600"/>
              <a:buFont typeface="Century Gothic"/>
              <a:buNone/>
              <a:defRPr b="0" i="0" sz="3600" u="none" cap="none" strike="noStrike">
                <a:solidFill>
                  <a:schemeClr val="lt2"/>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7" name="Google Shape;17;p1"/>
          <p:cNvSpPr txBox="1"/>
          <p:nvPr>
            <p:ph idx="1" type="body"/>
          </p:nvPr>
        </p:nvSpPr>
        <p:spPr>
          <a:xfrm>
            <a:off x="1154955" y="2603500"/>
            <a:ext cx="8761412" cy="3416300"/>
          </a:xfrm>
          <a:prstGeom prst="rect">
            <a:avLst/>
          </a:prstGeom>
          <a:noFill/>
          <a:ln>
            <a:noFill/>
          </a:ln>
        </p:spPr>
        <p:txBody>
          <a:bodyPr anchorCtr="0" anchor="t" bIns="45700" lIns="91425" spcFirstLastPara="1" rIns="91425" wrap="square" tIns="45700">
            <a:noAutofit/>
          </a:bodyPr>
          <a:lstStyle>
            <a:lvl1pPr indent="-320040" lvl="0" marL="457200" marR="0" rtl="0" algn="l">
              <a:spcBef>
                <a:spcPts val="1000"/>
              </a:spcBef>
              <a:spcAft>
                <a:spcPts val="0"/>
              </a:spcAft>
              <a:buClr>
                <a:schemeClr val="accent1"/>
              </a:buClr>
              <a:buSzPts val="1440"/>
              <a:buFont typeface="Noto Sans Symbols"/>
              <a:buChar char="►"/>
              <a:defRPr b="0" i="0" sz="1800" u="none" cap="none" strike="noStrike">
                <a:solidFill>
                  <a:srgbClr val="3F3F3F"/>
                </a:solidFill>
                <a:latin typeface="Century Gothic"/>
                <a:ea typeface="Century Gothic"/>
                <a:cs typeface="Century Gothic"/>
                <a:sym typeface="Century Gothic"/>
              </a:defRPr>
            </a:lvl1pPr>
            <a:lvl2pPr indent="-309880" lvl="1" marL="914400" marR="0" rtl="0" algn="l">
              <a:spcBef>
                <a:spcPts val="1000"/>
              </a:spcBef>
              <a:spcAft>
                <a:spcPts val="0"/>
              </a:spcAft>
              <a:buClr>
                <a:schemeClr val="accent1"/>
              </a:buClr>
              <a:buSzPts val="128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299719" lvl="2" marL="1371600" marR="0" rtl="0" algn="l">
              <a:spcBef>
                <a:spcPts val="1000"/>
              </a:spcBef>
              <a:spcAft>
                <a:spcPts val="0"/>
              </a:spcAft>
              <a:buClr>
                <a:schemeClr val="accent1"/>
              </a:buClr>
              <a:buSzPts val="112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289560" lvl="3" marL="1828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18" name="Google Shape;18;p1"/>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1" i="0" sz="1000" u="none" cap="none" strike="noStrike">
                <a:solidFill>
                  <a:schemeClr val="accen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9" name="Google Shape;19;p1"/>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1" i="0" sz="1000" u="none" cap="none" strike="noStrike">
                <a:solidFill>
                  <a:schemeClr val="accen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20" name="Google Shape;20;p1"/>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1"/>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rtl="0" algn="ctr">
              <a:spcBef>
                <a:spcPts val="0"/>
              </a:spcBef>
              <a:buNone/>
              <a:defRPr b="0" i="0" sz="2800" u="none" cap="none" strike="noStrike">
                <a:solidFill>
                  <a:schemeClr val="lt1"/>
                </a:solidFill>
                <a:latin typeface="Century Gothic"/>
                <a:ea typeface="Century Gothic"/>
                <a:cs typeface="Century Gothic"/>
                <a:sym typeface="Century Gothic"/>
              </a:defRPr>
            </a:lvl1pPr>
            <a:lvl2pPr indent="0" lvl="1" marL="0" marR="0" rtl="0" algn="ctr">
              <a:spcBef>
                <a:spcPts val="0"/>
              </a:spcBef>
              <a:buNone/>
              <a:defRPr b="0" i="0" sz="2800" u="none" cap="none" strike="noStrike">
                <a:solidFill>
                  <a:schemeClr val="lt1"/>
                </a:solidFill>
                <a:latin typeface="Century Gothic"/>
                <a:ea typeface="Century Gothic"/>
                <a:cs typeface="Century Gothic"/>
                <a:sym typeface="Century Gothic"/>
              </a:defRPr>
            </a:lvl2pPr>
            <a:lvl3pPr indent="0" lvl="2" marL="0" marR="0" rtl="0" algn="ctr">
              <a:spcBef>
                <a:spcPts val="0"/>
              </a:spcBef>
              <a:buNone/>
              <a:defRPr b="0" i="0" sz="2800" u="none" cap="none" strike="noStrike">
                <a:solidFill>
                  <a:schemeClr val="lt1"/>
                </a:solidFill>
                <a:latin typeface="Century Gothic"/>
                <a:ea typeface="Century Gothic"/>
                <a:cs typeface="Century Gothic"/>
                <a:sym typeface="Century Gothic"/>
              </a:defRPr>
            </a:lvl3pPr>
            <a:lvl4pPr indent="0" lvl="3" marL="0" marR="0" rtl="0" algn="ctr">
              <a:spcBef>
                <a:spcPts val="0"/>
              </a:spcBef>
              <a:buNone/>
              <a:defRPr b="0" i="0" sz="2800" u="none" cap="none" strike="noStrike">
                <a:solidFill>
                  <a:schemeClr val="lt1"/>
                </a:solidFill>
                <a:latin typeface="Century Gothic"/>
                <a:ea typeface="Century Gothic"/>
                <a:cs typeface="Century Gothic"/>
                <a:sym typeface="Century Gothic"/>
              </a:defRPr>
            </a:lvl4pPr>
            <a:lvl5pPr indent="0" lvl="4" marL="0" marR="0" rtl="0" algn="ctr">
              <a:spcBef>
                <a:spcPts val="0"/>
              </a:spcBef>
              <a:buNone/>
              <a:defRPr b="0" i="0" sz="2800" u="none" cap="none" strike="noStrike">
                <a:solidFill>
                  <a:schemeClr val="lt1"/>
                </a:solidFill>
                <a:latin typeface="Century Gothic"/>
                <a:ea typeface="Century Gothic"/>
                <a:cs typeface="Century Gothic"/>
                <a:sym typeface="Century Gothic"/>
              </a:defRPr>
            </a:lvl5pPr>
            <a:lvl6pPr indent="0" lvl="5" marL="0" marR="0" rtl="0" algn="ctr">
              <a:spcBef>
                <a:spcPts val="0"/>
              </a:spcBef>
              <a:buNone/>
              <a:defRPr b="0" i="0" sz="2800" u="none" cap="none" strike="noStrike">
                <a:solidFill>
                  <a:schemeClr val="lt1"/>
                </a:solidFill>
                <a:latin typeface="Century Gothic"/>
                <a:ea typeface="Century Gothic"/>
                <a:cs typeface="Century Gothic"/>
                <a:sym typeface="Century Gothic"/>
              </a:defRPr>
            </a:lvl6pPr>
            <a:lvl7pPr indent="0" lvl="6" marL="0" marR="0" rtl="0" algn="ctr">
              <a:spcBef>
                <a:spcPts val="0"/>
              </a:spcBef>
              <a:buNone/>
              <a:defRPr b="0" i="0" sz="2800" u="none" cap="none" strike="noStrike">
                <a:solidFill>
                  <a:schemeClr val="lt1"/>
                </a:solidFill>
                <a:latin typeface="Century Gothic"/>
                <a:ea typeface="Century Gothic"/>
                <a:cs typeface="Century Gothic"/>
                <a:sym typeface="Century Gothic"/>
              </a:defRPr>
            </a:lvl7pPr>
            <a:lvl8pPr indent="0" lvl="7" marL="0" marR="0" rtl="0" algn="ctr">
              <a:spcBef>
                <a:spcPts val="0"/>
              </a:spcBef>
              <a:buNone/>
              <a:defRPr b="0" i="0" sz="2800" u="none" cap="none" strike="noStrike">
                <a:solidFill>
                  <a:schemeClr val="lt1"/>
                </a:solidFill>
                <a:latin typeface="Century Gothic"/>
                <a:ea typeface="Century Gothic"/>
                <a:cs typeface="Century Gothic"/>
                <a:sym typeface="Century Gothic"/>
              </a:defRPr>
            </a:lvl8pPr>
            <a:lvl9pPr indent="0" lvl="8" marL="0" marR="0" rtl="0" algn="ctr">
              <a:spcBef>
                <a:spcPts val="0"/>
              </a:spcBef>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53" name="Shape 253"/>
        <p:cNvGrpSpPr/>
        <p:nvPr/>
      </p:nvGrpSpPr>
      <p:grpSpPr>
        <a:xfrm>
          <a:off x="0" y="0"/>
          <a:ext cx="0" cy="0"/>
          <a:chOff x="0" y="0"/>
          <a:chExt cx="0" cy="0"/>
        </a:xfrm>
      </p:grpSpPr>
      <p:sp>
        <p:nvSpPr>
          <p:cNvPr id="254" name="Google Shape;254;p19"/>
          <p:cNvSpPr txBox="1"/>
          <p:nvPr>
            <p:ph type="ctrTitle"/>
          </p:nvPr>
        </p:nvSpPr>
        <p:spPr>
          <a:xfrm>
            <a:off x="1293026" y="999575"/>
            <a:ext cx="9605948" cy="745142"/>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rgbClr val="FFFFFF"/>
              </a:buClr>
              <a:buSzPts val="4860"/>
              <a:buFont typeface="Century Gothic"/>
              <a:buNone/>
            </a:pPr>
            <a:r>
              <a:rPr lang="en-US" sz="4860">
                <a:solidFill>
                  <a:srgbClr val="FFFFFF"/>
                </a:solidFill>
              </a:rPr>
              <a:t>Attendance 2019-2020</a:t>
            </a:r>
            <a:endParaRPr/>
          </a:p>
        </p:txBody>
      </p:sp>
      <p:sp>
        <p:nvSpPr>
          <p:cNvPr id="255" name="Google Shape;255;p19"/>
          <p:cNvSpPr txBox="1"/>
          <p:nvPr>
            <p:ph idx="1" type="subTitle"/>
          </p:nvPr>
        </p:nvSpPr>
        <p:spPr>
          <a:xfrm>
            <a:off x="1627239" y="1744717"/>
            <a:ext cx="8937522" cy="528281"/>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SzPts val="1920"/>
              <a:buNone/>
            </a:pPr>
            <a:r>
              <a:rPr lang="en-US" sz="2400">
                <a:solidFill>
                  <a:srgbClr val="FFFFFF"/>
                </a:solidFill>
              </a:rPr>
              <a:t>NEWARK BOARD OF EDUCATION</a:t>
            </a:r>
            <a:endParaRPr/>
          </a:p>
        </p:txBody>
      </p:sp>
      <p:pic>
        <p:nvPicPr>
          <p:cNvPr id="256" name="Google Shape;256;p19"/>
          <p:cNvPicPr preferRelativeResize="0"/>
          <p:nvPr/>
        </p:nvPicPr>
        <p:blipFill rotWithShape="1">
          <a:blip r:embed="rId3">
            <a:alphaModFix/>
          </a:blip>
          <a:srcRect b="0" l="0" r="0" t="0"/>
          <a:stretch/>
        </p:blipFill>
        <p:spPr>
          <a:xfrm>
            <a:off x="4298731" y="2272998"/>
            <a:ext cx="3489435" cy="395613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9" name="Shape 319"/>
        <p:cNvGrpSpPr/>
        <p:nvPr/>
      </p:nvGrpSpPr>
      <p:grpSpPr>
        <a:xfrm>
          <a:off x="0" y="0"/>
          <a:ext cx="0" cy="0"/>
          <a:chOff x="0" y="0"/>
          <a:chExt cx="0" cy="0"/>
        </a:xfrm>
      </p:grpSpPr>
      <p:sp>
        <p:nvSpPr>
          <p:cNvPr id="320" name="Google Shape;320;p28"/>
          <p:cNvSpPr txBox="1"/>
          <p:nvPr>
            <p:ph type="title"/>
          </p:nvPr>
        </p:nvSpPr>
        <p:spPr>
          <a:xfrm>
            <a:off x="1715253" y="956518"/>
            <a:ext cx="8761500" cy="707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Actions to be Taken</a:t>
            </a:r>
            <a:endParaRPr/>
          </a:p>
        </p:txBody>
      </p:sp>
      <p:sp>
        <p:nvSpPr>
          <p:cNvPr id="321" name="Google Shape;321;p28"/>
          <p:cNvSpPr txBox="1"/>
          <p:nvPr>
            <p:ph idx="1" type="body"/>
          </p:nvPr>
        </p:nvSpPr>
        <p:spPr>
          <a:xfrm>
            <a:off x="532825" y="2276150"/>
            <a:ext cx="11052000" cy="44688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sz="2400">
                <a:solidFill>
                  <a:schemeClr val="dk1"/>
                </a:solidFill>
              </a:rPr>
              <a:t>Action Step 1: Generate and act on absenteeism data</a:t>
            </a:r>
            <a:endParaRPr sz="2400">
              <a:solidFill>
                <a:schemeClr val="dk1"/>
              </a:solidFill>
            </a:endParaRPr>
          </a:p>
          <a:p>
            <a:pPr indent="-355600" lvl="0" marL="457200" rtl="0" algn="l">
              <a:spcBef>
                <a:spcPts val="1000"/>
              </a:spcBef>
              <a:spcAft>
                <a:spcPts val="0"/>
              </a:spcAft>
              <a:buClr>
                <a:schemeClr val="dk1"/>
              </a:buClr>
              <a:buSzPts val="2000"/>
              <a:buChar char="►"/>
            </a:pPr>
            <a:r>
              <a:rPr lang="en-US" sz="2000">
                <a:solidFill>
                  <a:schemeClr val="dk1"/>
                </a:solidFill>
              </a:rPr>
              <a:t>Prioritize the development of early warning prevention and intervention systems. </a:t>
            </a:r>
            <a:endParaRPr sz="2000">
              <a:solidFill>
                <a:schemeClr val="dk1"/>
              </a:solidFill>
            </a:endParaRPr>
          </a:p>
          <a:p>
            <a:pPr indent="-355600" lvl="0" marL="457200" rtl="0" algn="l">
              <a:spcBef>
                <a:spcPts val="0"/>
              </a:spcBef>
              <a:spcAft>
                <a:spcPts val="0"/>
              </a:spcAft>
              <a:buClr>
                <a:schemeClr val="dk1"/>
              </a:buClr>
              <a:buSzPts val="2000"/>
              <a:buChar char="►"/>
            </a:pPr>
            <a:r>
              <a:rPr lang="en-US" sz="2000">
                <a:solidFill>
                  <a:schemeClr val="dk1"/>
                </a:solidFill>
              </a:rPr>
              <a:t>Identify both the students who are, or are at risk of becoming, chronically absent from school as well as the underlying causes of absenteeism.</a:t>
            </a:r>
            <a:endParaRPr sz="2000">
              <a:solidFill>
                <a:schemeClr val="dk1"/>
              </a:solidFill>
            </a:endParaRPr>
          </a:p>
          <a:p>
            <a:pPr indent="-355600" lvl="0" marL="457200" rtl="0" algn="l">
              <a:spcBef>
                <a:spcPts val="0"/>
              </a:spcBef>
              <a:spcAft>
                <a:spcPts val="0"/>
              </a:spcAft>
              <a:buClr>
                <a:schemeClr val="dk1"/>
              </a:buClr>
              <a:buSzPts val="2000"/>
              <a:buChar char="►"/>
            </a:pPr>
            <a:r>
              <a:rPr lang="en-US" sz="2000">
                <a:solidFill>
                  <a:schemeClr val="dk1"/>
                </a:solidFill>
              </a:rPr>
              <a:t>Increase every student’s access to support services to address absenteeism before any student misses so much school that it is nearly impossible to catch up.</a:t>
            </a:r>
            <a:endParaRPr sz="2000">
              <a:solidFill>
                <a:schemeClr val="dk1"/>
              </a:solidFill>
            </a:endParaRPr>
          </a:p>
          <a:p>
            <a:pPr indent="-355600" lvl="0" marL="457200" rtl="0" algn="l">
              <a:spcBef>
                <a:spcPts val="0"/>
              </a:spcBef>
              <a:spcAft>
                <a:spcPts val="0"/>
              </a:spcAft>
              <a:buClr>
                <a:schemeClr val="dk1"/>
              </a:buClr>
              <a:buSzPts val="2000"/>
              <a:buChar char="►"/>
            </a:pPr>
            <a:r>
              <a:rPr lang="en-US" sz="2000">
                <a:solidFill>
                  <a:schemeClr val="dk1"/>
                </a:solidFill>
              </a:rPr>
              <a:t>Explore and enter into partnerships—consistent with applicable Federal and State laws, including the Family Educational Rights and Privacy Act (FERPA)—between school districts and other important public and private organizations, such as public housing authorities and public health agencies, to increase and improve coordinated supports and interventions t</a:t>
            </a:r>
            <a:r>
              <a:rPr lang="en-US" sz="2000">
                <a:solidFill>
                  <a:schemeClr val="dk1"/>
                </a:solidFill>
              </a:rPr>
              <a:t>o </a:t>
            </a:r>
            <a:r>
              <a:rPr lang="en-US" sz="2000">
                <a:solidFill>
                  <a:schemeClr val="dk1"/>
                </a:solidFill>
              </a:rPr>
              <a:t>address and eliminate chronic absenteeism. </a:t>
            </a:r>
            <a:endParaRPr sz="2000">
              <a:solidFill>
                <a:schemeClr val="dk1"/>
              </a:solidFill>
            </a:endParaRPr>
          </a:p>
          <a:p>
            <a:pPr indent="0" lvl="0" marL="457200" rtl="0" algn="l">
              <a:spcBef>
                <a:spcPts val="1000"/>
              </a:spcBef>
              <a:spcAft>
                <a:spcPts val="0"/>
              </a:spcAft>
              <a:buNone/>
            </a:pPr>
            <a:r>
              <a:t/>
            </a:r>
            <a:endParaRPr sz="140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5" name="Shape 325"/>
        <p:cNvGrpSpPr/>
        <p:nvPr/>
      </p:nvGrpSpPr>
      <p:grpSpPr>
        <a:xfrm>
          <a:off x="0" y="0"/>
          <a:ext cx="0" cy="0"/>
          <a:chOff x="0" y="0"/>
          <a:chExt cx="0" cy="0"/>
        </a:xfrm>
      </p:grpSpPr>
      <p:sp>
        <p:nvSpPr>
          <p:cNvPr id="326" name="Google Shape;326;p29"/>
          <p:cNvSpPr txBox="1"/>
          <p:nvPr>
            <p:ph type="title"/>
          </p:nvPr>
        </p:nvSpPr>
        <p:spPr>
          <a:xfrm>
            <a:off x="1715253" y="939293"/>
            <a:ext cx="8761500" cy="707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Actions to be Taken*</a:t>
            </a:r>
            <a:endParaRPr/>
          </a:p>
        </p:txBody>
      </p:sp>
      <p:sp>
        <p:nvSpPr>
          <p:cNvPr id="327" name="Google Shape;327;p29"/>
          <p:cNvSpPr txBox="1"/>
          <p:nvPr>
            <p:ph idx="1" type="body"/>
          </p:nvPr>
        </p:nvSpPr>
        <p:spPr>
          <a:xfrm>
            <a:off x="378150" y="2497350"/>
            <a:ext cx="11722200" cy="41550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Clr>
                <a:schemeClr val="dk1"/>
              </a:buClr>
              <a:buSzPts val="1100"/>
              <a:buFont typeface="Arial"/>
              <a:buNone/>
            </a:pPr>
            <a:r>
              <a:rPr lang="en-US" sz="2400">
                <a:solidFill>
                  <a:schemeClr val="dk1"/>
                </a:solidFill>
              </a:rPr>
              <a:t>Action Step 2: Create and deploy positive messages and measures.</a:t>
            </a:r>
            <a:r>
              <a:rPr lang="en-US">
                <a:solidFill>
                  <a:schemeClr val="dk1"/>
                </a:solidFill>
              </a:rPr>
              <a:t> </a:t>
            </a:r>
            <a:endParaRPr>
              <a:solidFill>
                <a:schemeClr val="dk1"/>
              </a:solidFill>
            </a:endParaRPr>
          </a:p>
          <a:p>
            <a:pPr indent="-355600" lvl="0" marL="457200" rtl="0" algn="l">
              <a:spcBef>
                <a:spcPts val="1000"/>
              </a:spcBef>
              <a:spcAft>
                <a:spcPts val="0"/>
              </a:spcAft>
              <a:buClr>
                <a:schemeClr val="dk1"/>
              </a:buClr>
              <a:buSzPts val="2000"/>
              <a:buChar char="►"/>
            </a:pPr>
            <a:r>
              <a:rPr lang="en-US" sz="2000">
                <a:solidFill>
                  <a:schemeClr val="dk1"/>
                </a:solidFill>
              </a:rPr>
              <a:t>Implement positive and supportive engagement strategies—like mentoring, counseling, and positive behavioral interventions and supports—to improve students’ attendance at, connection to, and success in, school. </a:t>
            </a:r>
            <a:endParaRPr sz="2000">
              <a:solidFill>
                <a:schemeClr val="dk1"/>
              </a:solidFill>
            </a:endParaRPr>
          </a:p>
          <a:p>
            <a:pPr indent="-355600" lvl="0" marL="457200" rtl="0" algn="l">
              <a:spcBef>
                <a:spcPts val="0"/>
              </a:spcBef>
              <a:spcAft>
                <a:spcPts val="0"/>
              </a:spcAft>
              <a:buClr>
                <a:schemeClr val="dk1"/>
              </a:buClr>
              <a:buSzPts val="2000"/>
              <a:buChar char="►"/>
            </a:pPr>
            <a:r>
              <a:rPr lang="en-US" sz="2000">
                <a:solidFill>
                  <a:schemeClr val="dk1"/>
                </a:solidFill>
              </a:rPr>
              <a:t>Refrain from punitive messages and measures—for example, blaming or threatening students and families with punishment—which are often ineffective and can lead to disproportionate suspensions and expulsions </a:t>
            </a:r>
            <a:endParaRPr sz="2000">
              <a:solidFill>
                <a:schemeClr val="dk1"/>
              </a:solidFill>
            </a:endParaRPr>
          </a:p>
          <a:p>
            <a:pPr indent="0" lvl="0" marL="0" rtl="0" algn="l">
              <a:spcBef>
                <a:spcPts val="1000"/>
              </a:spcBef>
              <a:spcAft>
                <a:spcPts val="0"/>
              </a:spcAft>
              <a:buNone/>
            </a:pPr>
            <a:r>
              <a:rPr lang="en-US" sz="2400">
                <a:solidFill>
                  <a:schemeClr val="dk1"/>
                </a:solidFill>
              </a:rPr>
              <a:t>Action Step 3: Focus communities on addressing chronic absenteeism.</a:t>
            </a:r>
            <a:endParaRPr sz="2000">
              <a:solidFill>
                <a:schemeClr val="dk1"/>
              </a:solidFill>
            </a:endParaRPr>
          </a:p>
          <a:p>
            <a:pPr indent="-355600" lvl="0" marL="457200" rtl="0" algn="l">
              <a:spcBef>
                <a:spcPts val="1000"/>
              </a:spcBef>
              <a:spcAft>
                <a:spcPts val="0"/>
              </a:spcAft>
              <a:buClr>
                <a:schemeClr val="dk1"/>
              </a:buClr>
              <a:buSzPts val="2000"/>
              <a:buChar char="►"/>
            </a:pPr>
            <a:r>
              <a:rPr lang="en-US" sz="2000">
                <a:solidFill>
                  <a:schemeClr val="dk1"/>
                </a:solidFill>
              </a:rPr>
              <a:t>Raise awareness about the causes and effects of and potential solutions to chronic absenteeism, especially among youth and families.</a:t>
            </a:r>
            <a:endParaRPr sz="20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1" name="Shape 331"/>
        <p:cNvGrpSpPr/>
        <p:nvPr/>
      </p:nvGrpSpPr>
      <p:grpSpPr>
        <a:xfrm>
          <a:off x="0" y="0"/>
          <a:ext cx="0" cy="0"/>
          <a:chOff x="0" y="0"/>
          <a:chExt cx="0" cy="0"/>
        </a:xfrm>
      </p:grpSpPr>
      <p:sp>
        <p:nvSpPr>
          <p:cNvPr id="332" name="Google Shape;332;p30"/>
          <p:cNvSpPr txBox="1"/>
          <p:nvPr>
            <p:ph type="title"/>
          </p:nvPr>
        </p:nvSpPr>
        <p:spPr>
          <a:xfrm>
            <a:off x="1154953" y="973668"/>
            <a:ext cx="8761500" cy="707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Actions to be Taken</a:t>
            </a:r>
            <a:endParaRPr/>
          </a:p>
        </p:txBody>
      </p:sp>
      <p:sp>
        <p:nvSpPr>
          <p:cNvPr id="333" name="Google Shape;333;p30"/>
          <p:cNvSpPr txBox="1"/>
          <p:nvPr>
            <p:ph idx="1" type="body"/>
          </p:nvPr>
        </p:nvSpPr>
        <p:spPr>
          <a:xfrm>
            <a:off x="129600" y="2219025"/>
            <a:ext cx="11932800" cy="45435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sz="2400">
                <a:solidFill>
                  <a:schemeClr val="dk1"/>
                </a:solidFill>
              </a:rPr>
              <a:t>Action Step 3: Focus communities on addressing chronic absenteeism.</a:t>
            </a:r>
            <a:endParaRPr sz="2000">
              <a:solidFill>
                <a:schemeClr val="dk1"/>
              </a:solidFill>
            </a:endParaRPr>
          </a:p>
          <a:p>
            <a:pPr indent="-355600" lvl="0" marL="457200" rtl="0" algn="l">
              <a:spcBef>
                <a:spcPts val="1000"/>
              </a:spcBef>
              <a:spcAft>
                <a:spcPts val="0"/>
              </a:spcAft>
              <a:buClr>
                <a:schemeClr val="dk1"/>
              </a:buClr>
              <a:buSzPts val="2000"/>
              <a:buChar char="►"/>
            </a:pPr>
            <a:r>
              <a:rPr lang="en-US" sz="2000">
                <a:solidFill>
                  <a:schemeClr val="dk1"/>
                </a:solidFill>
              </a:rPr>
              <a:t>Prioritize trainings for school staff and affiliated community partners to conduct root cause analyses of absenteeism trends among students. </a:t>
            </a:r>
            <a:endParaRPr sz="2000">
              <a:solidFill>
                <a:schemeClr val="dk1"/>
              </a:solidFill>
            </a:endParaRPr>
          </a:p>
          <a:p>
            <a:pPr indent="-355600" lvl="0" marL="457200" rtl="0" algn="l">
              <a:spcBef>
                <a:spcPts val="0"/>
              </a:spcBef>
              <a:spcAft>
                <a:spcPts val="0"/>
              </a:spcAft>
              <a:buClr>
                <a:schemeClr val="dk1"/>
              </a:buClr>
              <a:buSzPts val="2000"/>
              <a:buChar char="►"/>
            </a:pPr>
            <a:r>
              <a:rPr lang="en-US" sz="2000">
                <a:solidFill>
                  <a:schemeClr val="dk1"/>
                </a:solidFill>
              </a:rPr>
              <a:t>Support the development of effective strategies to eliminate chronic absenteeism and use research and evidence-based tools and programs that work to engage and support student success. </a:t>
            </a:r>
            <a:endParaRPr sz="2000">
              <a:solidFill>
                <a:schemeClr val="dk1"/>
              </a:solidFill>
            </a:endParaRPr>
          </a:p>
          <a:p>
            <a:pPr indent="0" lvl="0" marL="0" rtl="0" algn="l">
              <a:spcBef>
                <a:spcPts val="1000"/>
              </a:spcBef>
              <a:spcAft>
                <a:spcPts val="0"/>
              </a:spcAft>
              <a:buNone/>
            </a:pPr>
            <a:r>
              <a:rPr lang="en-US" sz="2400">
                <a:solidFill>
                  <a:schemeClr val="dk1"/>
                </a:solidFill>
              </a:rPr>
              <a:t>Action Step 4: Ensure responsibility across sectors. </a:t>
            </a:r>
            <a:endParaRPr sz="2400">
              <a:solidFill>
                <a:schemeClr val="dk1"/>
              </a:solidFill>
            </a:endParaRPr>
          </a:p>
          <a:p>
            <a:pPr indent="-355600" lvl="0" marL="457200" rtl="0" algn="l">
              <a:spcBef>
                <a:spcPts val="1000"/>
              </a:spcBef>
              <a:spcAft>
                <a:spcPts val="0"/>
              </a:spcAft>
              <a:buClr>
                <a:schemeClr val="dk1"/>
              </a:buClr>
              <a:buSzPts val="2000"/>
              <a:buChar char="►"/>
            </a:pPr>
            <a:r>
              <a:rPr lang="en-US" sz="2000">
                <a:solidFill>
                  <a:schemeClr val="dk1"/>
                </a:solidFill>
              </a:rPr>
              <a:t>Communicate that chronic absenteeism is a problem that affects the entire community. </a:t>
            </a:r>
            <a:endParaRPr sz="2000">
              <a:solidFill>
                <a:schemeClr val="dk1"/>
              </a:solidFill>
            </a:endParaRPr>
          </a:p>
          <a:p>
            <a:pPr indent="-355600" lvl="0" marL="457200" rtl="0" algn="l">
              <a:lnSpc>
                <a:spcPct val="115000"/>
              </a:lnSpc>
              <a:spcBef>
                <a:spcPts val="0"/>
              </a:spcBef>
              <a:spcAft>
                <a:spcPts val="0"/>
              </a:spcAft>
              <a:buClr>
                <a:schemeClr val="dk1"/>
              </a:buClr>
              <a:buSzPts val="2000"/>
              <a:buChar char="►"/>
            </a:pPr>
            <a:r>
              <a:rPr lang="en-US" sz="2000">
                <a:solidFill>
                  <a:schemeClr val="dk1"/>
                </a:solidFill>
              </a:rPr>
              <a:t>Work together as a community so that everyone feels responsible for successfully addressing underlying causes of chronic absenteeism.</a:t>
            </a:r>
            <a:endParaRPr sz="2000">
              <a:solidFill>
                <a:schemeClr val="dk1"/>
              </a:solidFill>
            </a:endParaRPr>
          </a:p>
          <a:p>
            <a:pPr indent="0" lvl="0" marL="0" rtl="0" algn="l">
              <a:spcBef>
                <a:spcPts val="1000"/>
              </a:spcBef>
              <a:spcAft>
                <a:spcPts val="0"/>
              </a:spcAft>
              <a:buNone/>
            </a:pPr>
            <a:r>
              <a:t/>
            </a:r>
            <a:endParaRPr sz="24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7" name="Shape 337"/>
        <p:cNvGrpSpPr/>
        <p:nvPr/>
      </p:nvGrpSpPr>
      <p:grpSpPr>
        <a:xfrm>
          <a:off x="0" y="0"/>
          <a:ext cx="0" cy="0"/>
          <a:chOff x="0" y="0"/>
          <a:chExt cx="0" cy="0"/>
        </a:xfrm>
      </p:grpSpPr>
      <p:sp>
        <p:nvSpPr>
          <p:cNvPr id="338" name="Google Shape;338;p31"/>
          <p:cNvSpPr txBox="1"/>
          <p:nvPr>
            <p:ph type="title"/>
          </p:nvPr>
        </p:nvSpPr>
        <p:spPr>
          <a:xfrm>
            <a:off x="1154954" y="1063416"/>
            <a:ext cx="8825659" cy="137975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2"/>
              </a:buClr>
              <a:buSzPts val="4000"/>
              <a:buFont typeface="Century Gothic"/>
              <a:buNone/>
            </a:pPr>
            <a:r>
              <a:rPr lang="en-US" sz="4800"/>
              <a:t>Poll</a:t>
            </a:r>
            <a:endParaRPr sz="4800"/>
          </a:p>
        </p:txBody>
      </p:sp>
      <p:sp>
        <p:nvSpPr>
          <p:cNvPr id="339" name="Google Shape;339;p31"/>
          <p:cNvSpPr txBox="1"/>
          <p:nvPr>
            <p:ph idx="1" type="body"/>
          </p:nvPr>
        </p:nvSpPr>
        <p:spPr>
          <a:xfrm>
            <a:off x="2785241" y="3142593"/>
            <a:ext cx="6684580" cy="356826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SzPts val="1600"/>
              <a:buNone/>
            </a:pPr>
            <a:r>
              <a:rPr b="1" lang="en-US" sz="2000"/>
              <a:t>What is your school’s absent rate, last year?</a:t>
            </a:r>
            <a:endParaRPr/>
          </a:p>
          <a:p>
            <a:pPr indent="0" lvl="2" marL="914400" rtl="0" algn="l">
              <a:spcBef>
                <a:spcPts val="1000"/>
              </a:spcBef>
              <a:spcAft>
                <a:spcPts val="0"/>
              </a:spcAft>
              <a:buSzPts val="1440"/>
              <a:buNone/>
            </a:pPr>
            <a:r>
              <a:rPr lang="en-US" sz="1800"/>
              <a:t>A.) 0% </a:t>
            </a:r>
            <a:endParaRPr sz="1800"/>
          </a:p>
          <a:p>
            <a:pPr indent="0" lvl="2" marL="914400" rtl="0" algn="l">
              <a:spcBef>
                <a:spcPts val="1000"/>
              </a:spcBef>
              <a:spcAft>
                <a:spcPts val="0"/>
              </a:spcAft>
              <a:buSzPts val="1440"/>
              <a:buNone/>
            </a:pPr>
            <a:r>
              <a:rPr lang="en-US" sz="1800"/>
              <a:t>B.) 5% </a:t>
            </a:r>
            <a:endParaRPr sz="1800"/>
          </a:p>
          <a:p>
            <a:pPr indent="0" lvl="2" marL="914400" rtl="0" algn="l">
              <a:spcBef>
                <a:spcPts val="1000"/>
              </a:spcBef>
              <a:spcAft>
                <a:spcPts val="0"/>
              </a:spcAft>
              <a:buSzPts val="1440"/>
              <a:buNone/>
            </a:pPr>
            <a:r>
              <a:rPr lang="en-US" sz="1800"/>
              <a:t>C.) 10% </a:t>
            </a:r>
            <a:endParaRPr sz="1800"/>
          </a:p>
          <a:p>
            <a:pPr indent="0" lvl="2" marL="914400" rtl="0" algn="l">
              <a:spcBef>
                <a:spcPts val="1000"/>
              </a:spcBef>
              <a:spcAft>
                <a:spcPts val="0"/>
              </a:spcAft>
              <a:buSzPts val="1440"/>
              <a:buNone/>
            </a:pPr>
            <a:r>
              <a:rPr lang="en-US" sz="1800"/>
              <a:t>D.) 15% </a:t>
            </a:r>
            <a:endParaRPr sz="1800"/>
          </a:p>
          <a:p>
            <a:pPr indent="0" lvl="2" marL="914400" rtl="0" algn="l">
              <a:spcBef>
                <a:spcPts val="1000"/>
              </a:spcBef>
              <a:spcAft>
                <a:spcPts val="0"/>
              </a:spcAft>
              <a:buSzPts val="1440"/>
              <a:buNone/>
            </a:pPr>
            <a:r>
              <a:rPr lang="en-US" sz="1800"/>
              <a:t>E.) 20% </a:t>
            </a:r>
            <a:endParaRPr sz="1800"/>
          </a:p>
          <a:p>
            <a:pPr indent="0" lvl="2" marL="914400" rtl="0" algn="l">
              <a:spcBef>
                <a:spcPts val="1000"/>
              </a:spcBef>
              <a:spcAft>
                <a:spcPts val="0"/>
              </a:spcAft>
              <a:buSzPts val="1440"/>
              <a:buNone/>
            </a:pPr>
            <a:r>
              <a:rPr lang="en-US" sz="1800"/>
              <a:t>F.) 30% </a:t>
            </a:r>
            <a:endParaRPr sz="1800"/>
          </a:p>
          <a:p>
            <a:pPr indent="0" lvl="2" marL="914400" rtl="0" algn="l">
              <a:spcBef>
                <a:spcPts val="1000"/>
              </a:spcBef>
              <a:spcAft>
                <a:spcPts val="0"/>
              </a:spcAft>
              <a:buSzPts val="1440"/>
              <a:buNone/>
            </a:pPr>
            <a:r>
              <a:rPr lang="en-US" sz="1800"/>
              <a:t>G.) I have no idea!</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3" name="Shape 343"/>
        <p:cNvGrpSpPr/>
        <p:nvPr/>
      </p:nvGrpSpPr>
      <p:grpSpPr>
        <a:xfrm>
          <a:off x="0" y="0"/>
          <a:ext cx="0" cy="0"/>
          <a:chOff x="0" y="0"/>
          <a:chExt cx="0" cy="0"/>
        </a:xfrm>
      </p:grpSpPr>
      <p:sp>
        <p:nvSpPr>
          <p:cNvPr id="344" name="Google Shape;344;p32"/>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2"/>
              </a:buClr>
              <a:buSzPts val="3600"/>
              <a:buFont typeface="Century Gothic"/>
              <a:buNone/>
            </a:pPr>
            <a:r>
              <a:rPr lang="en-US"/>
              <a:t>NPS Lowest Attendance Dates</a:t>
            </a:r>
            <a:endParaRPr/>
          </a:p>
        </p:txBody>
      </p:sp>
      <p:graphicFrame>
        <p:nvGraphicFramePr>
          <p:cNvPr id="345" name="Google Shape;345;p32"/>
          <p:cNvGraphicFramePr/>
          <p:nvPr/>
        </p:nvGraphicFramePr>
        <p:xfrm>
          <a:off x="1449990" y="2487886"/>
          <a:ext cx="3000000" cy="3000000"/>
        </p:xfrm>
        <a:graphic>
          <a:graphicData uri="http://schemas.openxmlformats.org/drawingml/2006/table">
            <a:tbl>
              <a:tblPr bandRow="1" firstRow="1">
                <a:noFill/>
                <a:tableStyleId>{5F4DCD62-9205-486D-83CF-0136E6C100C1}</a:tableStyleId>
              </a:tblPr>
              <a:tblGrid>
                <a:gridCol w="3122000"/>
                <a:gridCol w="2718925"/>
                <a:gridCol w="3166850"/>
              </a:tblGrid>
              <a:tr h="370850">
                <a:tc>
                  <a:txBody>
                    <a:bodyPr/>
                    <a:lstStyle/>
                    <a:p>
                      <a:pPr indent="0" lvl="0" marL="0" marR="0" rtl="0" algn="ctr">
                        <a:spcBef>
                          <a:spcPts val="0"/>
                        </a:spcBef>
                        <a:spcAft>
                          <a:spcPts val="0"/>
                        </a:spcAft>
                        <a:buNone/>
                      </a:pPr>
                      <a:r>
                        <a:rPr lang="en-US" sz="1800" u="none" cap="none" strike="noStrike"/>
                        <a:t>Lowest Attendance Dates</a:t>
                      </a:r>
                      <a:endParaRPr sz="1800" u="none" cap="none" strike="noStrike"/>
                    </a:p>
                  </a:txBody>
                  <a:tcPr marT="45725" marB="45725" marR="91450" marL="91450"/>
                </a:tc>
                <a:tc>
                  <a:txBody>
                    <a:bodyPr/>
                    <a:lstStyle/>
                    <a:p>
                      <a:pPr indent="0" lvl="0" marL="0" marR="0" rtl="0" algn="ctr">
                        <a:spcBef>
                          <a:spcPts val="0"/>
                        </a:spcBef>
                        <a:spcAft>
                          <a:spcPts val="0"/>
                        </a:spcAft>
                        <a:buNone/>
                      </a:pPr>
                      <a:r>
                        <a:rPr lang="en-US" sz="1800" u="none" cap="none" strike="noStrike"/>
                        <a:t>Avg. Daily Attendance</a:t>
                      </a:r>
                      <a:endParaRPr sz="1800" u="none" cap="none" strike="noStrike"/>
                    </a:p>
                  </a:txBody>
                  <a:tcPr marT="45725" marB="45725" marR="91450" marL="91450"/>
                </a:tc>
                <a:tc>
                  <a:txBody>
                    <a:bodyPr/>
                    <a:lstStyle/>
                    <a:p>
                      <a:pPr indent="0" lvl="0" marL="0" marR="0" rtl="0" algn="ctr">
                        <a:spcBef>
                          <a:spcPts val="0"/>
                        </a:spcBef>
                        <a:spcAft>
                          <a:spcPts val="0"/>
                        </a:spcAft>
                        <a:buNone/>
                      </a:pPr>
                      <a:r>
                        <a:rPr lang="en-US" sz="1800" u="none" cap="none" strike="noStrike"/>
                        <a:t>Possible Reason</a:t>
                      </a:r>
                      <a:endParaRPr sz="1800" u="none" cap="none" strike="noStrike"/>
                    </a:p>
                  </a:txBody>
                  <a:tcPr marT="45725" marB="45725" marR="91450" marL="91450"/>
                </a:tc>
              </a:tr>
              <a:tr h="370850">
                <a:tc>
                  <a:txBody>
                    <a:bodyPr/>
                    <a:lstStyle/>
                    <a:p>
                      <a:pPr indent="0" lvl="0" marL="0" marR="0" rtl="0" algn="l">
                        <a:spcBef>
                          <a:spcPts val="0"/>
                        </a:spcBef>
                        <a:spcAft>
                          <a:spcPts val="0"/>
                        </a:spcAft>
                        <a:buNone/>
                      </a:pPr>
                      <a:r>
                        <a:rPr lang="en-US" sz="1800" u="none" cap="none" strike="noStrike"/>
                        <a:t>06/21/19</a:t>
                      </a:r>
                      <a:endParaRPr sz="1800"/>
                    </a:p>
                  </a:txBody>
                  <a:tcPr marT="45725" marB="45725" marR="91450" marL="91450"/>
                </a:tc>
                <a:tc>
                  <a:txBody>
                    <a:bodyPr/>
                    <a:lstStyle/>
                    <a:p>
                      <a:pPr indent="0" lvl="0" marL="0" marR="0" rtl="0" algn="l">
                        <a:spcBef>
                          <a:spcPts val="0"/>
                        </a:spcBef>
                        <a:spcAft>
                          <a:spcPts val="0"/>
                        </a:spcAft>
                        <a:buNone/>
                      </a:pPr>
                      <a:r>
                        <a:rPr lang="en-US" sz="1800"/>
                        <a:t>45.67%</a:t>
                      </a:r>
                      <a:endParaRPr sz="1800"/>
                    </a:p>
                  </a:txBody>
                  <a:tcPr marT="45725" marB="45725" marR="91450" marL="91450"/>
                </a:tc>
                <a:tc>
                  <a:txBody>
                    <a:bodyPr/>
                    <a:lstStyle/>
                    <a:p>
                      <a:pPr indent="0" lvl="0" marL="0" marR="0" rtl="0" algn="l">
                        <a:spcBef>
                          <a:spcPts val="0"/>
                        </a:spcBef>
                        <a:spcAft>
                          <a:spcPts val="0"/>
                        </a:spcAft>
                        <a:buNone/>
                      </a:pPr>
                      <a:r>
                        <a:rPr lang="en-US" sz="1800"/>
                        <a:t>Last week of school</a:t>
                      </a:r>
                      <a:endParaRPr sz="1800"/>
                    </a:p>
                  </a:txBody>
                  <a:tcPr marT="45725" marB="45725" marR="91450" marL="91450"/>
                </a:tc>
              </a:tr>
              <a:tr h="449050">
                <a:tc>
                  <a:txBody>
                    <a:bodyPr/>
                    <a:lstStyle/>
                    <a:p>
                      <a:pPr indent="0" lvl="0" marL="0" marR="0" rtl="0" algn="l">
                        <a:spcBef>
                          <a:spcPts val="0"/>
                        </a:spcBef>
                        <a:spcAft>
                          <a:spcPts val="0"/>
                        </a:spcAft>
                        <a:buNone/>
                      </a:pPr>
                      <a:r>
                        <a:rPr lang="en-US" sz="1800"/>
                        <a:t>06/20/19</a:t>
                      </a:r>
                      <a:endParaRPr sz="1800"/>
                    </a:p>
                  </a:txBody>
                  <a:tcPr marT="45725" marB="45725" marR="91450" marL="91450"/>
                </a:tc>
                <a:tc>
                  <a:txBody>
                    <a:bodyPr/>
                    <a:lstStyle/>
                    <a:p>
                      <a:pPr indent="0" lvl="0" marL="0" marR="0" rtl="0" algn="l">
                        <a:spcBef>
                          <a:spcPts val="0"/>
                        </a:spcBef>
                        <a:spcAft>
                          <a:spcPts val="0"/>
                        </a:spcAft>
                        <a:buNone/>
                      </a:pPr>
                      <a:r>
                        <a:rPr lang="en-US" sz="1800"/>
                        <a:t>72.40%</a:t>
                      </a:r>
                      <a:endParaRPr sz="1800"/>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Century Gothic"/>
                        <a:buNone/>
                      </a:pPr>
                      <a:r>
                        <a:rPr lang="en-US" sz="1800"/>
                        <a:t>Last week of school</a:t>
                      </a:r>
                      <a:endParaRPr/>
                    </a:p>
                  </a:txBody>
                  <a:tcPr marT="45725" marB="45725" marR="91450" marL="91450"/>
                </a:tc>
              </a:tr>
              <a:tr h="370850">
                <a:tc>
                  <a:txBody>
                    <a:bodyPr/>
                    <a:lstStyle/>
                    <a:p>
                      <a:pPr indent="0" lvl="0" marL="0" marR="0" rtl="0" algn="l">
                        <a:spcBef>
                          <a:spcPts val="0"/>
                        </a:spcBef>
                        <a:spcAft>
                          <a:spcPts val="0"/>
                        </a:spcAft>
                        <a:buNone/>
                      </a:pPr>
                      <a:r>
                        <a:rPr lang="en-US" sz="1800"/>
                        <a:t>03/04/19</a:t>
                      </a:r>
                      <a:endParaRPr sz="1800"/>
                    </a:p>
                  </a:txBody>
                  <a:tcPr marT="45725" marB="45725" marR="91450" marL="91450"/>
                </a:tc>
                <a:tc>
                  <a:txBody>
                    <a:bodyPr/>
                    <a:lstStyle/>
                    <a:p>
                      <a:pPr indent="0" lvl="0" marL="0" marR="0" rtl="0" algn="l">
                        <a:spcBef>
                          <a:spcPts val="0"/>
                        </a:spcBef>
                        <a:spcAft>
                          <a:spcPts val="0"/>
                        </a:spcAft>
                        <a:buNone/>
                      </a:pPr>
                      <a:r>
                        <a:rPr lang="en-US" sz="1800"/>
                        <a:t>72.59%</a:t>
                      </a:r>
                      <a:endParaRPr sz="1800"/>
                    </a:p>
                  </a:txBody>
                  <a:tcPr marT="45725" marB="45725" marR="91450" marL="91450"/>
                </a:tc>
                <a:tc>
                  <a:txBody>
                    <a:bodyPr/>
                    <a:lstStyle/>
                    <a:p>
                      <a:pPr indent="0" lvl="0" marL="0" marR="0" rtl="0" algn="l">
                        <a:spcBef>
                          <a:spcPts val="0"/>
                        </a:spcBef>
                        <a:spcAft>
                          <a:spcPts val="0"/>
                        </a:spcAft>
                        <a:buNone/>
                      </a:pPr>
                      <a:r>
                        <a:rPr lang="en-US" sz="1800"/>
                        <a:t>Delayed Opening</a:t>
                      </a:r>
                      <a:endParaRPr sz="1800"/>
                    </a:p>
                  </a:txBody>
                  <a:tcPr marT="45725" marB="45725" marR="91450" marL="91450"/>
                </a:tc>
              </a:tr>
              <a:tr h="370850">
                <a:tc>
                  <a:txBody>
                    <a:bodyPr/>
                    <a:lstStyle/>
                    <a:p>
                      <a:pPr indent="0" lvl="0" marL="0" marR="0" rtl="0" algn="l">
                        <a:spcBef>
                          <a:spcPts val="0"/>
                        </a:spcBef>
                        <a:spcAft>
                          <a:spcPts val="0"/>
                        </a:spcAft>
                        <a:buNone/>
                      </a:pPr>
                      <a:r>
                        <a:rPr lang="en-US" sz="1800"/>
                        <a:t>03/01/19</a:t>
                      </a:r>
                      <a:endParaRPr sz="1800"/>
                    </a:p>
                  </a:txBody>
                  <a:tcPr marT="45725" marB="45725" marR="91450" marL="91450"/>
                </a:tc>
                <a:tc>
                  <a:txBody>
                    <a:bodyPr/>
                    <a:lstStyle/>
                    <a:p>
                      <a:pPr indent="0" lvl="0" marL="0" marR="0" rtl="0" algn="l">
                        <a:spcBef>
                          <a:spcPts val="0"/>
                        </a:spcBef>
                        <a:spcAft>
                          <a:spcPts val="0"/>
                        </a:spcAft>
                        <a:buNone/>
                      </a:pPr>
                      <a:r>
                        <a:rPr lang="en-US" sz="1800"/>
                        <a:t>76.21%</a:t>
                      </a:r>
                      <a:endParaRPr sz="1800"/>
                    </a:p>
                  </a:txBody>
                  <a:tcPr marT="45725" marB="45725" marR="91450" marL="91450"/>
                </a:tc>
                <a:tc>
                  <a:txBody>
                    <a:bodyPr/>
                    <a:lstStyle/>
                    <a:p>
                      <a:pPr indent="0" lvl="0" marL="0" marR="0" rtl="0" algn="l">
                        <a:spcBef>
                          <a:spcPts val="0"/>
                        </a:spcBef>
                        <a:spcAft>
                          <a:spcPts val="0"/>
                        </a:spcAft>
                        <a:buNone/>
                      </a:pPr>
                      <a:r>
                        <a:rPr lang="en-US" sz="1800"/>
                        <a:t>Delayed Opening</a:t>
                      </a:r>
                      <a:endParaRPr sz="1800"/>
                    </a:p>
                  </a:txBody>
                  <a:tcPr marT="45725" marB="45725" marR="91450" marL="91450"/>
                </a:tc>
              </a:tr>
              <a:tr h="403950">
                <a:tc>
                  <a:txBody>
                    <a:bodyPr/>
                    <a:lstStyle/>
                    <a:p>
                      <a:pPr indent="0" lvl="0" marL="0" marR="0" rtl="0" algn="l">
                        <a:spcBef>
                          <a:spcPts val="0"/>
                        </a:spcBef>
                        <a:spcAft>
                          <a:spcPts val="0"/>
                        </a:spcAft>
                        <a:buNone/>
                      </a:pPr>
                      <a:r>
                        <a:rPr lang="en-US" sz="1800"/>
                        <a:t>06/19/19</a:t>
                      </a:r>
                      <a:endParaRPr sz="1800"/>
                    </a:p>
                  </a:txBody>
                  <a:tcPr marT="45725" marB="45725" marR="91450" marL="91450"/>
                </a:tc>
                <a:tc>
                  <a:txBody>
                    <a:bodyPr/>
                    <a:lstStyle/>
                    <a:p>
                      <a:pPr indent="0" lvl="0" marL="0" marR="0" rtl="0" algn="l">
                        <a:spcBef>
                          <a:spcPts val="0"/>
                        </a:spcBef>
                        <a:spcAft>
                          <a:spcPts val="0"/>
                        </a:spcAft>
                        <a:buNone/>
                      </a:pPr>
                      <a:r>
                        <a:rPr lang="en-US" sz="1800"/>
                        <a:t>77.13%</a:t>
                      </a:r>
                      <a:endParaRPr sz="1800"/>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Century Gothic"/>
                        <a:buNone/>
                      </a:pPr>
                      <a:r>
                        <a:rPr lang="en-US" sz="1800"/>
                        <a:t>Last week of school</a:t>
                      </a:r>
                      <a:endParaRPr/>
                    </a:p>
                  </a:txBody>
                  <a:tcPr marT="45725" marB="45725" marR="91450" marL="91450"/>
                </a:tc>
              </a:tr>
              <a:tr h="370850">
                <a:tc>
                  <a:txBody>
                    <a:bodyPr/>
                    <a:lstStyle/>
                    <a:p>
                      <a:pPr indent="0" lvl="0" marL="0" marR="0" rtl="0" algn="l">
                        <a:spcBef>
                          <a:spcPts val="0"/>
                        </a:spcBef>
                        <a:spcAft>
                          <a:spcPts val="0"/>
                        </a:spcAft>
                        <a:buNone/>
                      </a:pPr>
                      <a:r>
                        <a:rPr lang="en-US" sz="1800"/>
                        <a:t>12/21/19</a:t>
                      </a:r>
                      <a:endParaRPr sz="1800"/>
                    </a:p>
                  </a:txBody>
                  <a:tcPr marT="45725" marB="45725" marR="91450" marL="91450"/>
                </a:tc>
                <a:tc>
                  <a:txBody>
                    <a:bodyPr/>
                    <a:lstStyle/>
                    <a:p>
                      <a:pPr indent="0" lvl="0" marL="0" marR="0" rtl="0" algn="l">
                        <a:spcBef>
                          <a:spcPts val="0"/>
                        </a:spcBef>
                        <a:spcAft>
                          <a:spcPts val="0"/>
                        </a:spcAft>
                        <a:buNone/>
                      </a:pPr>
                      <a:r>
                        <a:rPr lang="en-US" sz="1800"/>
                        <a:t>77.5%</a:t>
                      </a:r>
                      <a:endParaRPr sz="1800"/>
                    </a:p>
                  </a:txBody>
                  <a:tcPr marT="45725" marB="45725" marR="91450" marL="91450"/>
                </a:tc>
                <a:tc>
                  <a:txBody>
                    <a:bodyPr/>
                    <a:lstStyle/>
                    <a:p>
                      <a:pPr indent="0" lvl="0" marL="0" marR="0" rtl="0" algn="l">
                        <a:spcBef>
                          <a:spcPts val="0"/>
                        </a:spcBef>
                        <a:spcAft>
                          <a:spcPts val="0"/>
                        </a:spcAft>
                        <a:buNone/>
                      </a:pPr>
                      <a:r>
                        <a:rPr lang="en-US" sz="1800"/>
                        <a:t>Early Dismissal Xmas</a:t>
                      </a:r>
                      <a:r>
                        <a:rPr lang="en-US" sz="1800"/>
                        <a:t> Break</a:t>
                      </a:r>
                      <a:endParaRPr sz="1800"/>
                    </a:p>
                  </a:txBody>
                  <a:tcPr marT="45725" marB="45725" marR="91450" marL="91450"/>
                </a:tc>
              </a:tr>
              <a:tr h="438450">
                <a:tc>
                  <a:txBody>
                    <a:bodyPr/>
                    <a:lstStyle/>
                    <a:p>
                      <a:pPr indent="0" lvl="0" marL="0" marR="0" rtl="0" algn="l">
                        <a:spcBef>
                          <a:spcPts val="0"/>
                        </a:spcBef>
                        <a:spcAft>
                          <a:spcPts val="0"/>
                        </a:spcAft>
                        <a:buNone/>
                      </a:pPr>
                      <a:r>
                        <a:rPr lang="en-US" sz="1800"/>
                        <a:t>06/18/19</a:t>
                      </a:r>
                      <a:endParaRPr sz="1800"/>
                    </a:p>
                  </a:txBody>
                  <a:tcPr marT="45725" marB="45725" marR="91450" marL="91450"/>
                </a:tc>
                <a:tc>
                  <a:txBody>
                    <a:bodyPr/>
                    <a:lstStyle/>
                    <a:p>
                      <a:pPr indent="0" lvl="0" marL="0" marR="0" rtl="0" algn="l">
                        <a:spcBef>
                          <a:spcPts val="0"/>
                        </a:spcBef>
                        <a:spcAft>
                          <a:spcPts val="0"/>
                        </a:spcAft>
                        <a:buNone/>
                      </a:pPr>
                      <a:r>
                        <a:rPr lang="en-US" sz="1800"/>
                        <a:t>79.02%</a:t>
                      </a:r>
                      <a:endParaRPr sz="1800"/>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Century Gothic"/>
                        <a:buNone/>
                      </a:pPr>
                      <a:r>
                        <a:rPr lang="en-US" sz="1800"/>
                        <a:t>Last week of school</a:t>
                      </a:r>
                      <a:endParaRPr/>
                    </a:p>
                  </a:txBody>
                  <a:tcPr marT="45725" marB="45725" marR="91450" marL="91450"/>
                </a:tc>
              </a:tr>
              <a:tr h="370850">
                <a:tc>
                  <a:txBody>
                    <a:bodyPr/>
                    <a:lstStyle/>
                    <a:p>
                      <a:pPr indent="0" lvl="0" marL="0" marR="0" rtl="0" algn="l">
                        <a:spcBef>
                          <a:spcPts val="0"/>
                        </a:spcBef>
                        <a:spcAft>
                          <a:spcPts val="0"/>
                        </a:spcAft>
                        <a:buNone/>
                      </a:pPr>
                      <a:r>
                        <a:rPr lang="en-US" sz="1800"/>
                        <a:t>02/20/19</a:t>
                      </a:r>
                      <a:endParaRPr sz="1800"/>
                    </a:p>
                  </a:txBody>
                  <a:tcPr marT="45725" marB="45725" marR="91450" marL="91450"/>
                </a:tc>
                <a:tc>
                  <a:txBody>
                    <a:bodyPr/>
                    <a:lstStyle/>
                    <a:p>
                      <a:pPr indent="0" lvl="0" marL="0" marR="0" rtl="0" algn="l">
                        <a:spcBef>
                          <a:spcPts val="0"/>
                        </a:spcBef>
                        <a:spcAft>
                          <a:spcPts val="0"/>
                        </a:spcAft>
                        <a:buNone/>
                      </a:pPr>
                      <a:r>
                        <a:rPr lang="en-US" sz="1800"/>
                        <a:t>82.02%</a:t>
                      </a:r>
                      <a:endParaRPr sz="1800"/>
                    </a:p>
                  </a:txBody>
                  <a:tcPr marT="45725" marB="45725" marR="91450" marL="91450"/>
                </a:tc>
                <a:tc>
                  <a:txBody>
                    <a:bodyPr/>
                    <a:lstStyle/>
                    <a:p>
                      <a:pPr indent="0" lvl="0" marL="0" marR="0" rtl="0" algn="l">
                        <a:spcBef>
                          <a:spcPts val="0"/>
                        </a:spcBef>
                        <a:spcAft>
                          <a:spcPts val="0"/>
                        </a:spcAft>
                        <a:buNone/>
                      </a:pPr>
                      <a:r>
                        <a:rPr lang="en-US" sz="1800"/>
                        <a:t>1 pm dismissal</a:t>
                      </a:r>
                      <a:endParaRPr sz="1800"/>
                    </a:p>
                  </a:txBody>
                  <a:tcPr marT="45725" marB="45725" marR="91450" marL="91450"/>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9" name="Shape 349"/>
        <p:cNvGrpSpPr/>
        <p:nvPr/>
      </p:nvGrpSpPr>
      <p:grpSpPr>
        <a:xfrm>
          <a:off x="0" y="0"/>
          <a:ext cx="0" cy="0"/>
          <a:chOff x="0" y="0"/>
          <a:chExt cx="0" cy="0"/>
        </a:xfrm>
      </p:grpSpPr>
      <p:sp>
        <p:nvSpPr>
          <p:cNvPr id="350" name="Google Shape;350;p33"/>
          <p:cNvSpPr txBox="1"/>
          <p:nvPr>
            <p:ph idx="4294967295" type="title"/>
          </p:nvPr>
        </p:nvSpPr>
        <p:spPr>
          <a:xfrm>
            <a:off x="1147733" y="115614"/>
            <a:ext cx="8761413" cy="7080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70C0"/>
              </a:buClr>
              <a:buSzPts val="3600"/>
              <a:buFont typeface="Century Gothic"/>
              <a:buNone/>
            </a:pPr>
            <a:r>
              <a:rPr lang="en-US">
                <a:solidFill>
                  <a:srgbClr val="0070C0"/>
                </a:solidFill>
              </a:rPr>
              <a:t>Attendance by Grade Level</a:t>
            </a:r>
            <a:endParaRPr>
              <a:solidFill>
                <a:srgbClr val="0070C0"/>
              </a:solidFill>
            </a:endParaRPr>
          </a:p>
        </p:txBody>
      </p:sp>
      <p:graphicFrame>
        <p:nvGraphicFramePr>
          <p:cNvPr id="351" name="Google Shape;351;p33"/>
          <p:cNvGraphicFramePr/>
          <p:nvPr/>
        </p:nvGraphicFramePr>
        <p:xfrm>
          <a:off x="3773212" y="834149"/>
          <a:ext cx="3000000" cy="3000000"/>
        </p:xfrm>
        <a:graphic>
          <a:graphicData uri="http://schemas.openxmlformats.org/drawingml/2006/table">
            <a:tbl>
              <a:tblPr bandRow="1" firstRow="1">
                <a:noFill/>
                <a:tableStyleId>{5F4DCD62-9205-486D-83CF-0136E6C100C1}</a:tableStyleId>
              </a:tblPr>
              <a:tblGrid>
                <a:gridCol w="1755225"/>
                <a:gridCol w="1755225"/>
              </a:tblGrid>
              <a:tr h="621125">
                <a:tc>
                  <a:txBody>
                    <a:bodyPr/>
                    <a:lstStyle/>
                    <a:p>
                      <a:pPr indent="0" lvl="0" marL="0" marR="0" rtl="0" algn="ctr">
                        <a:spcBef>
                          <a:spcPts val="0"/>
                        </a:spcBef>
                        <a:spcAft>
                          <a:spcPts val="0"/>
                        </a:spcAft>
                        <a:buNone/>
                      </a:pPr>
                      <a:r>
                        <a:rPr lang="en-US" sz="1600"/>
                        <a:t>Grade Level</a:t>
                      </a:r>
                      <a:endParaRPr sz="1600"/>
                    </a:p>
                  </a:txBody>
                  <a:tcPr marT="45725" marB="45725" marR="91450" marL="91450"/>
                </a:tc>
                <a:tc>
                  <a:txBody>
                    <a:bodyPr/>
                    <a:lstStyle/>
                    <a:p>
                      <a:pPr indent="0" lvl="0" marL="0" marR="0" rtl="0" algn="ctr">
                        <a:spcBef>
                          <a:spcPts val="0"/>
                        </a:spcBef>
                        <a:spcAft>
                          <a:spcPts val="0"/>
                        </a:spcAft>
                        <a:buNone/>
                      </a:pPr>
                      <a:r>
                        <a:rPr lang="en-US" sz="1600"/>
                        <a:t>Avg. Daily Attendance</a:t>
                      </a:r>
                      <a:endParaRPr sz="1600"/>
                    </a:p>
                  </a:txBody>
                  <a:tcPr marT="45725" marB="45725" marR="91450" marL="91450"/>
                </a:tc>
              </a:tr>
              <a:tr h="354925">
                <a:tc>
                  <a:txBody>
                    <a:bodyPr/>
                    <a:lstStyle/>
                    <a:p>
                      <a:pPr indent="0" lvl="0" marL="0" marR="0" rtl="0" algn="l">
                        <a:spcBef>
                          <a:spcPts val="0"/>
                        </a:spcBef>
                        <a:spcAft>
                          <a:spcPts val="0"/>
                        </a:spcAft>
                        <a:buNone/>
                      </a:pPr>
                      <a:r>
                        <a:rPr lang="en-US" sz="1600"/>
                        <a:t>5</a:t>
                      </a:r>
                      <a:endParaRPr sz="1600"/>
                    </a:p>
                  </a:txBody>
                  <a:tcPr marT="45725" marB="45725" marR="91450" marL="91450"/>
                </a:tc>
                <a:tc>
                  <a:txBody>
                    <a:bodyPr/>
                    <a:lstStyle/>
                    <a:p>
                      <a:pPr indent="0" lvl="0" marL="0" marR="0" rtl="0" algn="l">
                        <a:spcBef>
                          <a:spcPts val="0"/>
                        </a:spcBef>
                        <a:spcAft>
                          <a:spcPts val="0"/>
                        </a:spcAft>
                        <a:buNone/>
                      </a:pPr>
                      <a:r>
                        <a:rPr lang="en-US" sz="1600"/>
                        <a:t>93.78</a:t>
                      </a:r>
                      <a:endParaRPr sz="1600"/>
                    </a:p>
                  </a:txBody>
                  <a:tcPr marT="45725" marB="45725" marR="91450" marL="91450"/>
                </a:tc>
              </a:tr>
              <a:tr h="354925">
                <a:tc>
                  <a:txBody>
                    <a:bodyPr/>
                    <a:lstStyle/>
                    <a:p>
                      <a:pPr indent="0" lvl="0" marL="0" marR="0" rtl="0" algn="l">
                        <a:spcBef>
                          <a:spcPts val="0"/>
                        </a:spcBef>
                        <a:spcAft>
                          <a:spcPts val="0"/>
                        </a:spcAft>
                        <a:buNone/>
                      </a:pPr>
                      <a:r>
                        <a:rPr lang="en-US" sz="1600"/>
                        <a:t>3</a:t>
                      </a:r>
                      <a:endParaRPr sz="1600"/>
                    </a:p>
                  </a:txBody>
                  <a:tcPr marT="45725" marB="45725" marR="91450" marL="91450"/>
                </a:tc>
                <a:tc>
                  <a:txBody>
                    <a:bodyPr/>
                    <a:lstStyle/>
                    <a:p>
                      <a:pPr indent="0" lvl="0" marL="0" marR="0" rtl="0" algn="l">
                        <a:spcBef>
                          <a:spcPts val="0"/>
                        </a:spcBef>
                        <a:spcAft>
                          <a:spcPts val="0"/>
                        </a:spcAft>
                        <a:buNone/>
                      </a:pPr>
                      <a:r>
                        <a:rPr lang="en-US" sz="1600"/>
                        <a:t>93.73</a:t>
                      </a:r>
                      <a:endParaRPr sz="1600"/>
                    </a:p>
                  </a:txBody>
                  <a:tcPr marT="45725" marB="45725" marR="91450" marL="91450"/>
                </a:tc>
              </a:tr>
              <a:tr h="354925">
                <a:tc>
                  <a:txBody>
                    <a:bodyPr/>
                    <a:lstStyle/>
                    <a:p>
                      <a:pPr indent="0" lvl="0" marL="0" marR="0" rtl="0" algn="l">
                        <a:spcBef>
                          <a:spcPts val="0"/>
                        </a:spcBef>
                        <a:spcAft>
                          <a:spcPts val="0"/>
                        </a:spcAft>
                        <a:buNone/>
                      </a:pPr>
                      <a:r>
                        <a:rPr lang="en-US" sz="1600"/>
                        <a:t>6</a:t>
                      </a:r>
                      <a:endParaRPr sz="1600"/>
                    </a:p>
                  </a:txBody>
                  <a:tcPr marT="45725" marB="45725" marR="91450" marL="91450"/>
                </a:tc>
                <a:tc>
                  <a:txBody>
                    <a:bodyPr/>
                    <a:lstStyle/>
                    <a:p>
                      <a:pPr indent="0" lvl="0" marL="0" marR="0" rtl="0" algn="l">
                        <a:spcBef>
                          <a:spcPts val="0"/>
                        </a:spcBef>
                        <a:spcAft>
                          <a:spcPts val="0"/>
                        </a:spcAft>
                        <a:buNone/>
                      </a:pPr>
                      <a:r>
                        <a:rPr lang="en-US" sz="1600"/>
                        <a:t>93.62</a:t>
                      </a:r>
                      <a:endParaRPr sz="1600"/>
                    </a:p>
                  </a:txBody>
                  <a:tcPr marT="45725" marB="45725" marR="91450" marL="91450"/>
                </a:tc>
              </a:tr>
              <a:tr h="354925">
                <a:tc>
                  <a:txBody>
                    <a:bodyPr/>
                    <a:lstStyle/>
                    <a:p>
                      <a:pPr indent="0" lvl="0" marL="0" marR="0" rtl="0" algn="l">
                        <a:spcBef>
                          <a:spcPts val="0"/>
                        </a:spcBef>
                        <a:spcAft>
                          <a:spcPts val="0"/>
                        </a:spcAft>
                        <a:buNone/>
                      </a:pPr>
                      <a:r>
                        <a:rPr lang="en-US" sz="1600"/>
                        <a:t>4</a:t>
                      </a:r>
                      <a:endParaRPr sz="1600"/>
                    </a:p>
                  </a:txBody>
                  <a:tcPr marT="45725" marB="45725" marR="91450" marL="91450"/>
                </a:tc>
                <a:tc>
                  <a:txBody>
                    <a:bodyPr/>
                    <a:lstStyle/>
                    <a:p>
                      <a:pPr indent="0" lvl="0" marL="0" marR="0" rtl="0" algn="l">
                        <a:spcBef>
                          <a:spcPts val="0"/>
                        </a:spcBef>
                        <a:spcAft>
                          <a:spcPts val="0"/>
                        </a:spcAft>
                        <a:buNone/>
                      </a:pPr>
                      <a:r>
                        <a:rPr lang="en-US" sz="1600"/>
                        <a:t>93.61</a:t>
                      </a:r>
                      <a:endParaRPr sz="1600"/>
                    </a:p>
                  </a:txBody>
                  <a:tcPr marT="45725" marB="45725" marR="91450" marL="91450"/>
                </a:tc>
              </a:tr>
              <a:tr h="354925">
                <a:tc>
                  <a:txBody>
                    <a:bodyPr/>
                    <a:lstStyle/>
                    <a:p>
                      <a:pPr indent="0" lvl="0" marL="0" marR="0" rtl="0" algn="l">
                        <a:spcBef>
                          <a:spcPts val="0"/>
                        </a:spcBef>
                        <a:spcAft>
                          <a:spcPts val="0"/>
                        </a:spcAft>
                        <a:buNone/>
                      </a:pPr>
                      <a:r>
                        <a:rPr lang="en-US" sz="1600"/>
                        <a:t>7</a:t>
                      </a:r>
                      <a:endParaRPr sz="1600"/>
                    </a:p>
                  </a:txBody>
                  <a:tcPr marT="45725" marB="45725" marR="91450" marL="91450"/>
                </a:tc>
                <a:tc>
                  <a:txBody>
                    <a:bodyPr/>
                    <a:lstStyle/>
                    <a:p>
                      <a:pPr indent="0" lvl="0" marL="0" marR="0" rtl="0" algn="l">
                        <a:spcBef>
                          <a:spcPts val="0"/>
                        </a:spcBef>
                        <a:spcAft>
                          <a:spcPts val="0"/>
                        </a:spcAft>
                        <a:buNone/>
                      </a:pPr>
                      <a:r>
                        <a:rPr lang="en-US" sz="1600"/>
                        <a:t>93.47</a:t>
                      </a:r>
                      <a:endParaRPr sz="1600"/>
                    </a:p>
                  </a:txBody>
                  <a:tcPr marT="45725" marB="45725" marR="91450" marL="91450"/>
                </a:tc>
              </a:tr>
              <a:tr h="354925">
                <a:tc>
                  <a:txBody>
                    <a:bodyPr/>
                    <a:lstStyle/>
                    <a:p>
                      <a:pPr indent="0" lvl="0" marL="0" marR="0" rtl="0" algn="l">
                        <a:spcBef>
                          <a:spcPts val="0"/>
                        </a:spcBef>
                        <a:spcAft>
                          <a:spcPts val="0"/>
                        </a:spcAft>
                        <a:buNone/>
                      </a:pPr>
                      <a:r>
                        <a:rPr lang="en-US" sz="1600"/>
                        <a:t>2</a:t>
                      </a:r>
                      <a:endParaRPr sz="1600"/>
                    </a:p>
                  </a:txBody>
                  <a:tcPr marT="45725" marB="45725" marR="91450" marL="91450"/>
                </a:tc>
                <a:tc>
                  <a:txBody>
                    <a:bodyPr/>
                    <a:lstStyle/>
                    <a:p>
                      <a:pPr indent="0" lvl="0" marL="0" marR="0" rtl="0" algn="l">
                        <a:spcBef>
                          <a:spcPts val="0"/>
                        </a:spcBef>
                        <a:spcAft>
                          <a:spcPts val="0"/>
                        </a:spcAft>
                        <a:buNone/>
                      </a:pPr>
                      <a:r>
                        <a:rPr lang="en-US" sz="1600"/>
                        <a:t>93.4</a:t>
                      </a:r>
                      <a:endParaRPr sz="1600"/>
                    </a:p>
                  </a:txBody>
                  <a:tcPr marT="45725" marB="45725" marR="91450" marL="91450"/>
                </a:tc>
              </a:tr>
              <a:tr h="354925">
                <a:tc>
                  <a:txBody>
                    <a:bodyPr/>
                    <a:lstStyle/>
                    <a:p>
                      <a:pPr indent="0" lvl="0" marL="0" marR="0" rtl="0" algn="l">
                        <a:spcBef>
                          <a:spcPts val="0"/>
                        </a:spcBef>
                        <a:spcAft>
                          <a:spcPts val="0"/>
                        </a:spcAft>
                        <a:buNone/>
                      </a:pPr>
                      <a:r>
                        <a:rPr lang="en-US" sz="1600"/>
                        <a:t>8</a:t>
                      </a:r>
                      <a:endParaRPr sz="1600"/>
                    </a:p>
                  </a:txBody>
                  <a:tcPr marT="45725" marB="45725" marR="91450" marL="91450"/>
                </a:tc>
                <a:tc>
                  <a:txBody>
                    <a:bodyPr/>
                    <a:lstStyle/>
                    <a:p>
                      <a:pPr indent="0" lvl="0" marL="0" marR="0" rtl="0" algn="l">
                        <a:spcBef>
                          <a:spcPts val="0"/>
                        </a:spcBef>
                        <a:spcAft>
                          <a:spcPts val="0"/>
                        </a:spcAft>
                        <a:buNone/>
                      </a:pPr>
                      <a:r>
                        <a:rPr lang="en-US" sz="1600"/>
                        <a:t>93.36</a:t>
                      </a:r>
                      <a:endParaRPr sz="1600"/>
                    </a:p>
                  </a:txBody>
                  <a:tcPr marT="45725" marB="45725" marR="91450" marL="91450"/>
                </a:tc>
              </a:tr>
              <a:tr h="354925">
                <a:tc>
                  <a:txBody>
                    <a:bodyPr/>
                    <a:lstStyle/>
                    <a:p>
                      <a:pPr indent="0" lvl="0" marL="0" marR="0" rtl="0" algn="l">
                        <a:spcBef>
                          <a:spcPts val="0"/>
                        </a:spcBef>
                        <a:spcAft>
                          <a:spcPts val="0"/>
                        </a:spcAft>
                        <a:buNone/>
                      </a:pPr>
                      <a:r>
                        <a:rPr lang="en-US" sz="1600"/>
                        <a:t>1</a:t>
                      </a:r>
                      <a:endParaRPr sz="1600"/>
                    </a:p>
                  </a:txBody>
                  <a:tcPr marT="45725" marB="45725" marR="91450" marL="91450"/>
                </a:tc>
                <a:tc>
                  <a:txBody>
                    <a:bodyPr/>
                    <a:lstStyle/>
                    <a:p>
                      <a:pPr indent="0" lvl="0" marL="0" marR="0" rtl="0" algn="l">
                        <a:spcBef>
                          <a:spcPts val="0"/>
                        </a:spcBef>
                        <a:spcAft>
                          <a:spcPts val="0"/>
                        </a:spcAft>
                        <a:buNone/>
                      </a:pPr>
                      <a:r>
                        <a:rPr lang="en-US" sz="1600"/>
                        <a:t>92.84</a:t>
                      </a:r>
                      <a:endParaRPr sz="1600"/>
                    </a:p>
                  </a:txBody>
                  <a:tcPr marT="45725" marB="45725" marR="91450" marL="91450"/>
                </a:tc>
              </a:tr>
              <a:tr h="354925">
                <a:tc>
                  <a:txBody>
                    <a:bodyPr/>
                    <a:lstStyle/>
                    <a:p>
                      <a:pPr indent="0" lvl="0" marL="0" marR="0" rtl="0" algn="l">
                        <a:spcBef>
                          <a:spcPts val="0"/>
                        </a:spcBef>
                        <a:spcAft>
                          <a:spcPts val="0"/>
                        </a:spcAft>
                        <a:buNone/>
                      </a:pPr>
                      <a:r>
                        <a:rPr lang="en-US" sz="1600"/>
                        <a:t>0</a:t>
                      </a:r>
                      <a:endParaRPr sz="1600"/>
                    </a:p>
                  </a:txBody>
                  <a:tcPr marT="45725" marB="45725" marR="91450" marL="91450"/>
                </a:tc>
                <a:tc>
                  <a:txBody>
                    <a:bodyPr/>
                    <a:lstStyle/>
                    <a:p>
                      <a:pPr indent="0" lvl="0" marL="0" marR="0" rtl="0" algn="l">
                        <a:spcBef>
                          <a:spcPts val="0"/>
                        </a:spcBef>
                        <a:spcAft>
                          <a:spcPts val="0"/>
                        </a:spcAft>
                        <a:buNone/>
                      </a:pPr>
                      <a:r>
                        <a:rPr lang="en-US" sz="1600"/>
                        <a:t>92.11</a:t>
                      </a:r>
                      <a:endParaRPr sz="1600"/>
                    </a:p>
                  </a:txBody>
                  <a:tcPr marT="45725" marB="45725" marR="91450" marL="91450"/>
                </a:tc>
              </a:tr>
              <a:tr h="354925">
                <a:tc>
                  <a:txBody>
                    <a:bodyPr/>
                    <a:lstStyle/>
                    <a:p>
                      <a:pPr indent="0" lvl="0" marL="0" marR="0" rtl="0" algn="l">
                        <a:spcBef>
                          <a:spcPts val="0"/>
                        </a:spcBef>
                        <a:spcAft>
                          <a:spcPts val="0"/>
                        </a:spcAft>
                        <a:buNone/>
                      </a:pPr>
                      <a:r>
                        <a:rPr lang="en-US" sz="1600"/>
                        <a:t>9</a:t>
                      </a:r>
                      <a:endParaRPr sz="1600"/>
                    </a:p>
                  </a:txBody>
                  <a:tcPr marT="45725" marB="45725" marR="91450" marL="91450"/>
                </a:tc>
                <a:tc>
                  <a:txBody>
                    <a:bodyPr/>
                    <a:lstStyle/>
                    <a:p>
                      <a:pPr indent="0" lvl="0" marL="0" marR="0" rtl="0" algn="l">
                        <a:spcBef>
                          <a:spcPts val="0"/>
                        </a:spcBef>
                        <a:spcAft>
                          <a:spcPts val="0"/>
                        </a:spcAft>
                        <a:buNone/>
                      </a:pPr>
                      <a:r>
                        <a:rPr lang="en-US" sz="1600"/>
                        <a:t>90.73</a:t>
                      </a:r>
                      <a:endParaRPr sz="1600"/>
                    </a:p>
                  </a:txBody>
                  <a:tcPr marT="45725" marB="45725" marR="91450" marL="91450"/>
                </a:tc>
              </a:tr>
              <a:tr h="354925">
                <a:tc>
                  <a:txBody>
                    <a:bodyPr/>
                    <a:lstStyle/>
                    <a:p>
                      <a:pPr indent="0" lvl="0" marL="0" marR="0" rtl="0" algn="l">
                        <a:spcBef>
                          <a:spcPts val="0"/>
                        </a:spcBef>
                        <a:spcAft>
                          <a:spcPts val="0"/>
                        </a:spcAft>
                        <a:buNone/>
                      </a:pPr>
                      <a:r>
                        <a:rPr lang="en-US" sz="1600"/>
                        <a:t>-1</a:t>
                      </a:r>
                      <a:endParaRPr sz="1600"/>
                    </a:p>
                  </a:txBody>
                  <a:tcPr marT="45725" marB="45725" marR="91450" marL="91450"/>
                </a:tc>
                <a:tc>
                  <a:txBody>
                    <a:bodyPr/>
                    <a:lstStyle/>
                    <a:p>
                      <a:pPr indent="0" lvl="0" marL="0" marR="0" rtl="0" algn="l">
                        <a:spcBef>
                          <a:spcPts val="0"/>
                        </a:spcBef>
                        <a:spcAft>
                          <a:spcPts val="0"/>
                        </a:spcAft>
                        <a:buNone/>
                      </a:pPr>
                      <a:r>
                        <a:rPr lang="en-US" sz="1600"/>
                        <a:t>89.63</a:t>
                      </a:r>
                      <a:endParaRPr sz="1600"/>
                    </a:p>
                  </a:txBody>
                  <a:tcPr marT="45725" marB="45725" marR="91450" marL="91450"/>
                </a:tc>
              </a:tr>
              <a:tr h="354925">
                <a:tc>
                  <a:txBody>
                    <a:bodyPr/>
                    <a:lstStyle/>
                    <a:p>
                      <a:pPr indent="0" lvl="0" marL="0" marR="0" rtl="0" algn="l">
                        <a:spcBef>
                          <a:spcPts val="0"/>
                        </a:spcBef>
                        <a:spcAft>
                          <a:spcPts val="0"/>
                        </a:spcAft>
                        <a:buNone/>
                      </a:pPr>
                      <a:r>
                        <a:rPr lang="en-US" sz="1600"/>
                        <a:t>-2</a:t>
                      </a:r>
                      <a:endParaRPr sz="1600"/>
                    </a:p>
                  </a:txBody>
                  <a:tcPr marT="45725" marB="45725" marR="91450" marL="91450"/>
                </a:tc>
                <a:tc>
                  <a:txBody>
                    <a:bodyPr/>
                    <a:lstStyle/>
                    <a:p>
                      <a:pPr indent="0" lvl="0" marL="0" marR="0" rtl="0" algn="l">
                        <a:spcBef>
                          <a:spcPts val="0"/>
                        </a:spcBef>
                        <a:spcAft>
                          <a:spcPts val="0"/>
                        </a:spcAft>
                        <a:buNone/>
                      </a:pPr>
                      <a:r>
                        <a:rPr lang="en-US" sz="1600"/>
                        <a:t>89.52</a:t>
                      </a:r>
                      <a:endParaRPr sz="1600"/>
                    </a:p>
                  </a:txBody>
                  <a:tcPr marT="45725" marB="45725" marR="91450" marL="91450"/>
                </a:tc>
              </a:tr>
              <a:tr h="354925">
                <a:tc>
                  <a:txBody>
                    <a:bodyPr/>
                    <a:lstStyle/>
                    <a:p>
                      <a:pPr indent="0" lvl="0" marL="0" marR="0" rtl="0" algn="l">
                        <a:spcBef>
                          <a:spcPts val="0"/>
                        </a:spcBef>
                        <a:spcAft>
                          <a:spcPts val="0"/>
                        </a:spcAft>
                        <a:buNone/>
                      </a:pPr>
                      <a:r>
                        <a:rPr lang="en-US" sz="1600"/>
                        <a:t>10</a:t>
                      </a:r>
                      <a:endParaRPr sz="1600"/>
                    </a:p>
                  </a:txBody>
                  <a:tcPr marT="45725" marB="45725" marR="91450" marL="91450"/>
                </a:tc>
                <a:tc>
                  <a:txBody>
                    <a:bodyPr/>
                    <a:lstStyle/>
                    <a:p>
                      <a:pPr indent="0" lvl="0" marL="0" marR="0" rtl="0" algn="l">
                        <a:spcBef>
                          <a:spcPts val="0"/>
                        </a:spcBef>
                        <a:spcAft>
                          <a:spcPts val="0"/>
                        </a:spcAft>
                        <a:buNone/>
                      </a:pPr>
                      <a:r>
                        <a:rPr lang="en-US" sz="1600"/>
                        <a:t>89.35</a:t>
                      </a:r>
                      <a:endParaRPr sz="1600"/>
                    </a:p>
                  </a:txBody>
                  <a:tcPr marT="45725" marB="45725" marR="91450" marL="91450"/>
                </a:tc>
              </a:tr>
              <a:tr h="354925">
                <a:tc>
                  <a:txBody>
                    <a:bodyPr/>
                    <a:lstStyle/>
                    <a:p>
                      <a:pPr indent="0" lvl="0" marL="0" marR="0" rtl="0" algn="l">
                        <a:spcBef>
                          <a:spcPts val="0"/>
                        </a:spcBef>
                        <a:spcAft>
                          <a:spcPts val="0"/>
                        </a:spcAft>
                        <a:buNone/>
                      </a:pPr>
                      <a:r>
                        <a:rPr lang="en-US" sz="1600"/>
                        <a:t>11</a:t>
                      </a:r>
                      <a:endParaRPr sz="1600"/>
                    </a:p>
                  </a:txBody>
                  <a:tcPr marT="45725" marB="45725" marR="91450" marL="91450"/>
                </a:tc>
                <a:tc>
                  <a:txBody>
                    <a:bodyPr/>
                    <a:lstStyle/>
                    <a:p>
                      <a:pPr indent="0" lvl="0" marL="0" marR="0" rtl="0" algn="l">
                        <a:spcBef>
                          <a:spcPts val="0"/>
                        </a:spcBef>
                        <a:spcAft>
                          <a:spcPts val="0"/>
                        </a:spcAft>
                        <a:buNone/>
                      </a:pPr>
                      <a:r>
                        <a:rPr lang="en-US" sz="1600"/>
                        <a:t>88.28</a:t>
                      </a:r>
                      <a:endParaRPr sz="1600"/>
                    </a:p>
                  </a:txBody>
                  <a:tcPr marT="45725" marB="45725" marR="91450" marL="91450"/>
                </a:tc>
              </a:tr>
              <a:tr h="354925">
                <a:tc>
                  <a:txBody>
                    <a:bodyPr/>
                    <a:lstStyle/>
                    <a:p>
                      <a:pPr indent="0" lvl="0" marL="0" marR="0" rtl="0" algn="l">
                        <a:spcBef>
                          <a:spcPts val="0"/>
                        </a:spcBef>
                        <a:spcAft>
                          <a:spcPts val="0"/>
                        </a:spcAft>
                        <a:buNone/>
                      </a:pPr>
                      <a:r>
                        <a:rPr lang="en-US" sz="1600"/>
                        <a:t>12</a:t>
                      </a:r>
                      <a:endParaRPr sz="1600"/>
                    </a:p>
                  </a:txBody>
                  <a:tcPr marT="45725" marB="45725" marR="91450" marL="91450"/>
                </a:tc>
                <a:tc>
                  <a:txBody>
                    <a:bodyPr/>
                    <a:lstStyle/>
                    <a:p>
                      <a:pPr indent="0" lvl="0" marL="0" marR="0" rtl="0" algn="l">
                        <a:spcBef>
                          <a:spcPts val="0"/>
                        </a:spcBef>
                        <a:spcAft>
                          <a:spcPts val="0"/>
                        </a:spcAft>
                        <a:buNone/>
                      </a:pPr>
                      <a:r>
                        <a:rPr lang="en-US" sz="1600"/>
                        <a:t>86.75</a:t>
                      </a:r>
                      <a:endParaRPr sz="1600"/>
                    </a:p>
                  </a:txBody>
                  <a:tcPr marT="45725" marB="45725" marR="91450" marL="91450"/>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5" name="Shape 355"/>
        <p:cNvGrpSpPr/>
        <p:nvPr/>
      </p:nvGrpSpPr>
      <p:grpSpPr>
        <a:xfrm>
          <a:off x="0" y="0"/>
          <a:ext cx="0" cy="0"/>
          <a:chOff x="0" y="0"/>
          <a:chExt cx="0" cy="0"/>
        </a:xfrm>
      </p:grpSpPr>
      <p:sp>
        <p:nvSpPr>
          <p:cNvPr id="356" name="Google Shape;356;p34"/>
          <p:cNvSpPr txBox="1"/>
          <p:nvPr>
            <p:ph type="ctrTitle"/>
          </p:nvPr>
        </p:nvSpPr>
        <p:spPr>
          <a:xfrm>
            <a:off x="1154950" y="829125"/>
            <a:ext cx="8825700" cy="14979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2"/>
              </a:buClr>
              <a:buSzPts val="4000"/>
              <a:buFont typeface="Century Gothic"/>
              <a:buNone/>
            </a:pPr>
            <a:r>
              <a:rPr lang="en-US" sz="4800"/>
              <a:t>EXERCISE: WASHING THE ELEPHANT</a:t>
            </a:r>
            <a:endParaRPr sz="4800"/>
          </a:p>
        </p:txBody>
      </p:sp>
      <p:sp>
        <p:nvSpPr>
          <p:cNvPr id="357" name="Google Shape;357;p34"/>
          <p:cNvSpPr txBox="1"/>
          <p:nvPr>
            <p:ph idx="1" type="subTitle"/>
          </p:nvPr>
        </p:nvSpPr>
        <p:spPr>
          <a:xfrm>
            <a:off x="775600" y="2890075"/>
            <a:ext cx="10307400" cy="31575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SzPts val="800"/>
              <a:buNone/>
            </a:pPr>
            <a:r>
              <a:rPr lang="en-US" sz="3600"/>
              <a:t>PRESENT VS. ABSENT</a:t>
            </a:r>
            <a:endParaRPr sz="3600"/>
          </a:p>
          <a:p>
            <a:pPr indent="0" lvl="0" marL="0" rtl="0" algn="ctr">
              <a:spcBef>
                <a:spcPts val="0"/>
              </a:spcBef>
              <a:spcAft>
                <a:spcPts val="0"/>
              </a:spcAft>
              <a:buSzPts val="800"/>
              <a:buNone/>
            </a:pPr>
            <a:r>
              <a:t/>
            </a:r>
            <a:endParaRPr sz="3600"/>
          </a:p>
          <a:p>
            <a:pPr indent="0" lvl="0" marL="0" rtl="0" algn="ctr">
              <a:spcBef>
                <a:spcPts val="0"/>
              </a:spcBef>
              <a:spcAft>
                <a:spcPts val="0"/>
              </a:spcAft>
              <a:buSzPts val="800"/>
              <a:buNone/>
            </a:pPr>
            <a:r>
              <a:rPr lang="en-US" sz="3000"/>
              <a:t>Expected Outcome: Increased understanding of the effects of absenteeism on the student and other students and the school.</a:t>
            </a:r>
            <a:endParaRPr sz="30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1" name="Shape 361"/>
        <p:cNvGrpSpPr/>
        <p:nvPr/>
      </p:nvGrpSpPr>
      <p:grpSpPr>
        <a:xfrm>
          <a:off x="0" y="0"/>
          <a:ext cx="0" cy="0"/>
          <a:chOff x="0" y="0"/>
          <a:chExt cx="0" cy="0"/>
        </a:xfrm>
      </p:grpSpPr>
      <p:sp>
        <p:nvSpPr>
          <p:cNvPr id="362" name="Google Shape;362;p35"/>
          <p:cNvSpPr txBox="1"/>
          <p:nvPr>
            <p:ph type="ctrTitle"/>
          </p:nvPr>
        </p:nvSpPr>
        <p:spPr>
          <a:xfrm>
            <a:off x="1394975" y="710980"/>
            <a:ext cx="8825700" cy="8613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None/>
            </a:pPr>
            <a:r>
              <a:rPr lang="en-US" sz="2400"/>
              <a:t>Top 10 Things to Consider When Talking to Parents About Attendance</a:t>
            </a:r>
            <a:endParaRPr sz="2400"/>
          </a:p>
        </p:txBody>
      </p:sp>
      <p:sp>
        <p:nvSpPr>
          <p:cNvPr id="363" name="Google Shape;363;p35"/>
          <p:cNvSpPr txBox="1"/>
          <p:nvPr>
            <p:ph idx="1" type="subTitle"/>
          </p:nvPr>
        </p:nvSpPr>
        <p:spPr>
          <a:xfrm>
            <a:off x="668650" y="1645900"/>
            <a:ext cx="10732800" cy="46365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Clr>
                <a:schemeClr val="dk1"/>
              </a:buClr>
              <a:buSzPts val="1100"/>
              <a:buFont typeface="Arial"/>
              <a:buNone/>
            </a:pPr>
            <a:r>
              <a:rPr b="1" lang="en-US"/>
              <a:t>1. Approach the issue of absences out of concern, rather than compliance</a:t>
            </a:r>
            <a:endParaRPr b="1"/>
          </a:p>
          <a:p>
            <a:pPr indent="0" lvl="0" marL="0" rtl="0" algn="l">
              <a:spcBef>
                <a:spcPts val="1000"/>
              </a:spcBef>
              <a:spcAft>
                <a:spcPts val="0"/>
              </a:spcAft>
              <a:buClr>
                <a:schemeClr val="dk1"/>
              </a:buClr>
              <a:buSzPts val="1100"/>
              <a:buFont typeface="Arial"/>
              <a:buNone/>
            </a:pPr>
            <a:r>
              <a:rPr b="1" lang="en-US"/>
              <a:t>✓ Make parents feel supported, rather than guilty and in trouble</a:t>
            </a:r>
            <a:endParaRPr b="1"/>
          </a:p>
          <a:p>
            <a:pPr indent="0" lvl="0" marL="0" rtl="0" algn="l">
              <a:spcBef>
                <a:spcPts val="1000"/>
              </a:spcBef>
              <a:spcAft>
                <a:spcPts val="0"/>
              </a:spcAft>
              <a:buClr>
                <a:schemeClr val="dk1"/>
              </a:buClr>
              <a:buSzPts val="1100"/>
              <a:buFont typeface="Arial"/>
              <a:buNone/>
            </a:pPr>
            <a:r>
              <a:rPr b="1" lang="en-US"/>
              <a:t>2. Refer to absences by month, rather than by year. </a:t>
            </a:r>
            <a:endParaRPr b="1"/>
          </a:p>
          <a:p>
            <a:pPr indent="0" lvl="0" marL="0" rtl="0" algn="l">
              <a:spcBef>
                <a:spcPts val="1000"/>
              </a:spcBef>
              <a:spcAft>
                <a:spcPts val="0"/>
              </a:spcAft>
              <a:buClr>
                <a:schemeClr val="dk1"/>
              </a:buClr>
              <a:buSzPts val="1100"/>
              <a:buFont typeface="Arial"/>
              <a:buNone/>
            </a:pPr>
            <a:r>
              <a:rPr b="1" lang="en-US"/>
              <a:t>✓Point out that just “2 days missed per month” has consequences, instead of “18 days missed per year”</a:t>
            </a:r>
            <a:endParaRPr b="1"/>
          </a:p>
          <a:p>
            <a:pPr indent="0" lvl="0" marL="0" rtl="0" algn="l">
              <a:spcBef>
                <a:spcPts val="1000"/>
              </a:spcBef>
              <a:spcAft>
                <a:spcPts val="0"/>
              </a:spcAft>
              <a:buClr>
                <a:schemeClr val="dk1"/>
              </a:buClr>
              <a:buSzPts val="1100"/>
              <a:buFont typeface="Arial"/>
              <a:buNone/>
            </a:pPr>
            <a:r>
              <a:rPr b="1" lang="en-US"/>
              <a:t>3. Use simple, easy-to-understand language</a:t>
            </a:r>
            <a:endParaRPr b="1"/>
          </a:p>
          <a:p>
            <a:pPr indent="0" lvl="0" marL="0" rtl="0" algn="l">
              <a:spcBef>
                <a:spcPts val="1000"/>
              </a:spcBef>
              <a:spcAft>
                <a:spcPts val="0"/>
              </a:spcAft>
              <a:buClr>
                <a:schemeClr val="dk1"/>
              </a:buClr>
              <a:buSzPts val="1100"/>
              <a:buFont typeface="Arial"/>
              <a:buNone/>
            </a:pPr>
            <a:r>
              <a:rPr b="1" lang="en-US"/>
              <a:t>✓Avoid complicated statistics, hyperboles, or metaphors</a:t>
            </a:r>
            <a:endParaRPr b="1"/>
          </a:p>
          <a:p>
            <a:pPr indent="0" lvl="0" marL="0" rtl="0" algn="l">
              <a:spcBef>
                <a:spcPts val="1000"/>
              </a:spcBef>
              <a:spcAft>
                <a:spcPts val="0"/>
              </a:spcAft>
              <a:buClr>
                <a:schemeClr val="dk1"/>
              </a:buClr>
              <a:buSzPts val="1100"/>
              <a:buFont typeface="Arial"/>
              <a:buNone/>
            </a:pPr>
            <a:r>
              <a:rPr b="1" lang="en-US"/>
              <a:t>4. Be realistic about what you are asking parents to do</a:t>
            </a:r>
            <a:endParaRPr b="1"/>
          </a:p>
          <a:p>
            <a:pPr indent="0" lvl="0" marL="0" rtl="0" algn="l">
              <a:spcBef>
                <a:spcPts val="1000"/>
              </a:spcBef>
              <a:spcAft>
                <a:spcPts val="0"/>
              </a:spcAft>
              <a:buClr>
                <a:schemeClr val="dk1"/>
              </a:buClr>
              <a:buSzPts val="1100"/>
              <a:buFont typeface="Arial"/>
              <a:buNone/>
            </a:pPr>
            <a:r>
              <a:rPr b="1" lang="en-US"/>
              <a:t>✓Avoid implying that parents should send children to school when they’re sick</a:t>
            </a:r>
            <a:endParaRPr b="1"/>
          </a:p>
          <a:p>
            <a:pPr indent="0" lvl="0" marL="0" rtl="0" algn="l">
              <a:spcBef>
                <a:spcPts val="1000"/>
              </a:spcBef>
              <a:spcAft>
                <a:spcPts val="0"/>
              </a:spcAft>
              <a:buClr>
                <a:schemeClr val="dk1"/>
              </a:buClr>
              <a:buSzPts val="1100"/>
              <a:buFont typeface="Arial"/>
              <a:buNone/>
            </a:pPr>
            <a:r>
              <a:rPr b="1" lang="en-US"/>
              <a:t>5. Frame the discussion around “absences” rather than “attendance”</a:t>
            </a:r>
            <a:endParaRPr b="1"/>
          </a:p>
          <a:p>
            <a:pPr indent="0" lvl="0" marL="0" rtl="0" algn="l">
              <a:spcBef>
                <a:spcPts val="1000"/>
              </a:spcBef>
              <a:spcAft>
                <a:spcPts val="0"/>
              </a:spcAft>
              <a:buClr>
                <a:schemeClr val="dk1"/>
              </a:buClr>
              <a:buSzPts val="1100"/>
              <a:buFont typeface="Arial"/>
              <a:buNone/>
            </a:pPr>
            <a:r>
              <a:rPr b="1" lang="en-US"/>
              <a:t>✓Talking about “attendance” validates what parents already believe they do; talking   about “absence” focuses their attention on what they’re missing </a:t>
            </a:r>
            <a:endParaRPr b="1"/>
          </a:p>
          <a:p>
            <a:pPr indent="0" lvl="0" marL="0" rtl="0" algn="l">
              <a:spcBef>
                <a:spcPts val="1000"/>
              </a:spcBef>
              <a:spcAft>
                <a:spcPts val="0"/>
              </a:spcAft>
              <a:buClr>
                <a:schemeClr val="dk1"/>
              </a:buClr>
              <a:buSzPts val="1100"/>
              <a:buFont typeface="Arial"/>
              <a:buNone/>
            </a:pPr>
            <a:r>
              <a:t/>
            </a:r>
            <a:endParaRPr/>
          </a:p>
          <a:p>
            <a:pPr indent="0" lvl="0" marL="0" rtl="0" algn="l">
              <a:spcBef>
                <a:spcPts val="100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7" name="Shape 367"/>
        <p:cNvGrpSpPr/>
        <p:nvPr/>
      </p:nvGrpSpPr>
      <p:grpSpPr>
        <a:xfrm>
          <a:off x="0" y="0"/>
          <a:ext cx="0" cy="0"/>
          <a:chOff x="0" y="0"/>
          <a:chExt cx="0" cy="0"/>
        </a:xfrm>
      </p:grpSpPr>
      <p:sp>
        <p:nvSpPr>
          <p:cNvPr id="368" name="Google Shape;368;p36"/>
          <p:cNvSpPr txBox="1"/>
          <p:nvPr>
            <p:ph type="ctrTitle"/>
          </p:nvPr>
        </p:nvSpPr>
        <p:spPr>
          <a:xfrm>
            <a:off x="1223725" y="626095"/>
            <a:ext cx="8825700" cy="9798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lang="en-US" sz="2400"/>
              <a:t>Top 10 Things to Consider When Talking to Parents About Attendance*</a:t>
            </a:r>
            <a:endParaRPr/>
          </a:p>
        </p:txBody>
      </p:sp>
      <p:sp>
        <p:nvSpPr>
          <p:cNvPr id="369" name="Google Shape;369;p36"/>
          <p:cNvSpPr txBox="1"/>
          <p:nvPr>
            <p:ph idx="1" type="subTitle"/>
          </p:nvPr>
        </p:nvSpPr>
        <p:spPr>
          <a:xfrm>
            <a:off x="690450" y="1605900"/>
            <a:ext cx="10811100" cy="49158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Clr>
                <a:schemeClr val="dk1"/>
              </a:buClr>
              <a:buSzPts val="1100"/>
              <a:buFont typeface="Arial"/>
              <a:buNone/>
            </a:pPr>
            <a:r>
              <a:rPr b="1" lang="en-US"/>
              <a:t>6. Describe how elementary school builds a foundation for future success</a:t>
            </a:r>
            <a:endParaRPr b="1"/>
          </a:p>
          <a:p>
            <a:pPr indent="0" lvl="0" marL="0" rtl="0" algn="l">
              <a:spcBef>
                <a:spcPts val="1000"/>
              </a:spcBef>
              <a:spcAft>
                <a:spcPts val="0"/>
              </a:spcAft>
              <a:buClr>
                <a:schemeClr val="dk1"/>
              </a:buClr>
              <a:buSzPts val="1100"/>
              <a:buFont typeface="Arial"/>
              <a:buNone/>
            </a:pPr>
            <a:r>
              <a:rPr b="1" lang="en-US"/>
              <a:t>✓ Help parents understand that learning is sequential—an absence is a missed opportunity to learn  something their child will need in order to understand more difficult material later</a:t>
            </a:r>
            <a:endParaRPr b="1"/>
          </a:p>
          <a:p>
            <a:pPr indent="0" lvl="0" marL="0" rtl="0" algn="l">
              <a:spcBef>
                <a:spcPts val="1000"/>
              </a:spcBef>
              <a:spcAft>
                <a:spcPts val="0"/>
              </a:spcAft>
              <a:buClr>
                <a:schemeClr val="dk1"/>
              </a:buClr>
              <a:buSzPts val="1100"/>
              <a:buFont typeface="Arial"/>
              <a:buNone/>
            </a:pPr>
            <a:r>
              <a:rPr b="1" lang="en-US"/>
              <a:t>7. Give parents specific reasons why absences matter, rather than making vague statements</a:t>
            </a:r>
            <a:endParaRPr b="1"/>
          </a:p>
          <a:p>
            <a:pPr indent="0" lvl="0" marL="0" rtl="0" algn="l">
              <a:spcBef>
                <a:spcPts val="1000"/>
              </a:spcBef>
              <a:spcAft>
                <a:spcPts val="0"/>
              </a:spcAft>
              <a:buClr>
                <a:schemeClr val="dk1"/>
              </a:buClr>
              <a:buSzPts val="1100"/>
              <a:buFont typeface="Arial"/>
              <a:buNone/>
            </a:pPr>
            <a:r>
              <a:rPr b="1" lang="en-US"/>
              <a:t>✓Say things like…  “You cannot make up for too many absences with homework or take-home assignments”  “Too many absences will allow them to fall behind in reading, writing and math”  “Too many absences now can actually make them less likely to graduate high school”</a:t>
            </a:r>
            <a:endParaRPr b="1"/>
          </a:p>
          <a:p>
            <a:pPr indent="0" lvl="0" marL="0" rtl="0" algn="l">
              <a:spcBef>
                <a:spcPts val="1000"/>
              </a:spcBef>
              <a:spcAft>
                <a:spcPts val="0"/>
              </a:spcAft>
              <a:buClr>
                <a:schemeClr val="dk1"/>
              </a:buClr>
              <a:buSzPts val="1100"/>
              <a:buFont typeface="Arial"/>
              <a:buNone/>
            </a:pPr>
            <a:r>
              <a:rPr b="1" lang="en-US"/>
              <a:t>8.  Connect parents to the class curriculum to help them understand what their child may be missing</a:t>
            </a:r>
            <a:endParaRPr b="1"/>
          </a:p>
          <a:p>
            <a:pPr indent="0" lvl="0" marL="0" rtl="0" algn="l">
              <a:spcBef>
                <a:spcPts val="1000"/>
              </a:spcBef>
              <a:spcAft>
                <a:spcPts val="0"/>
              </a:spcAft>
              <a:buClr>
                <a:schemeClr val="dk1"/>
              </a:buClr>
              <a:buSzPts val="1100"/>
              <a:buFont typeface="Arial"/>
              <a:buNone/>
            </a:pPr>
            <a:r>
              <a:rPr b="1" lang="en-US"/>
              <a:t>✓Say things like…  “We are learning to identify numerators and denominators this week. Please make sure your  child does not miss school because his/her understanding of this lesson will make him better  prepared for next week’s lesson on adding fractions with common denominators”</a:t>
            </a:r>
            <a:endParaRPr b="1"/>
          </a:p>
          <a:p>
            <a:pPr indent="0" lvl="0" marL="0" rtl="0" algn="l">
              <a:spcBef>
                <a:spcPts val="1000"/>
              </a:spcBef>
              <a:spcAft>
                <a:spcPts val="0"/>
              </a:spcAft>
              <a:buClr>
                <a:schemeClr val="dk1"/>
              </a:buClr>
              <a:buSzPts val="1100"/>
              <a:buFont typeface="Arial"/>
              <a:buNone/>
            </a:pPr>
            <a:r>
              <a:t/>
            </a:r>
            <a:endParaRPr/>
          </a:p>
          <a:p>
            <a:pPr indent="0" lvl="0" marL="0" rtl="0" algn="l">
              <a:spcBef>
                <a:spcPts val="100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3" name="Shape 373"/>
        <p:cNvGrpSpPr/>
        <p:nvPr/>
      </p:nvGrpSpPr>
      <p:grpSpPr>
        <a:xfrm>
          <a:off x="0" y="0"/>
          <a:ext cx="0" cy="0"/>
          <a:chOff x="0" y="0"/>
          <a:chExt cx="0" cy="0"/>
        </a:xfrm>
      </p:grpSpPr>
      <p:sp>
        <p:nvSpPr>
          <p:cNvPr id="374" name="Google Shape;374;p37"/>
          <p:cNvSpPr txBox="1"/>
          <p:nvPr>
            <p:ph type="ctrTitle"/>
          </p:nvPr>
        </p:nvSpPr>
        <p:spPr>
          <a:xfrm>
            <a:off x="1309625" y="707501"/>
            <a:ext cx="8825700" cy="10458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lang="en-US" sz="2400"/>
              <a:t>Top 10 Things to Consider When Talking to Parents About Attendance**</a:t>
            </a:r>
            <a:endParaRPr/>
          </a:p>
        </p:txBody>
      </p:sp>
      <p:sp>
        <p:nvSpPr>
          <p:cNvPr id="375" name="Google Shape;375;p37"/>
          <p:cNvSpPr txBox="1"/>
          <p:nvPr>
            <p:ph idx="1" type="subTitle"/>
          </p:nvPr>
        </p:nvSpPr>
        <p:spPr>
          <a:xfrm>
            <a:off x="836550" y="2320350"/>
            <a:ext cx="10518900" cy="35418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Clr>
                <a:schemeClr val="dk1"/>
              </a:buClr>
              <a:buSzPts val="1100"/>
              <a:buFont typeface="Arial"/>
              <a:buNone/>
            </a:pPr>
            <a:r>
              <a:rPr b="1" lang="en-US"/>
              <a:t>9. Encourage parents to do everything they can to ensure their child does not miss school</a:t>
            </a:r>
            <a:endParaRPr b="1"/>
          </a:p>
          <a:p>
            <a:pPr indent="0" lvl="0" marL="0" rtl="0" algn="l">
              <a:spcBef>
                <a:spcPts val="1000"/>
              </a:spcBef>
              <a:spcAft>
                <a:spcPts val="0"/>
              </a:spcAft>
              <a:buClr>
                <a:schemeClr val="dk1"/>
              </a:buClr>
              <a:buSzPts val="1100"/>
              <a:buFont typeface="Arial"/>
              <a:buNone/>
            </a:pPr>
            <a:r>
              <a:rPr b="1" lang="en-US"/>
              <a:t>✓✓ Ask for reasons why the child was out and connect them to appropriate resources (e.g. transportation issues, child care, etc.)</a:t>
            </a:r>
            <a:endParaRPr b="1"/>
          </a:p>
          <a:p>
            <a:pPr indent="0" lvl="0" marL="0" rtl="0" algn="l">
              <a:spcBef>
                <a:spcPts val="1000"/>
              </a:spcBef>
              <a:spcAft>
                <a:spcPts val="0"/>
              </a:spcAft>
              <a:buClr>
                <a:schemeClr val="dk1"/>
              </a:buClr>
              <a:buSzPts val="1100"/>
              <a:buFont typeface="Arial"/>
              <a:buNone/>
            </a:pPr>
            <a:r>
              <a:rPr b="1" lang="en-US"/>
              <a:t>10.  Use text messages to communicate with parents about absences, as one component of ongoing and regular school-to-parent communications.</a:t>
            </a:r>
            <a:endParaRPr b="1"/>
          </a:p>
          <a:p>
            <a:pPr indent="0" lvl="0" marL="0" rtl="0" algn="l">
              <a:spcBef>
                <a:spcPts val="1000"/>
              </a:spcBef>
              <a:spcAft>
                <a:spcPts val="0"/>
              </a:spcAft>
              <a:buClr>
                <a:schemeClr val="dk1"/>
              </a:buClr>
              <a:buSzPts val="1100"/>
              <a:buFont typeface="Arial"/>
              <a:buNone/>
            </a:pPr>
            <a:r>
              <a:rPr b="1" lang="en-US"/>
              <a:t>✓✓ The vast majority of parents said that they trust teachers most when it comes to communicating about absences.   Since many parents rely on text messages more than any other form of communication (including phone calls and  emails), it can be used to help build trust and regular communication between parents and the school</a:t>
            </a:r>
            <a:endParaRPr b="1"/>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0" name="Shape 260"/>
        <p:cNvGrpSpPr/>
        <p:nvPr/>
      </p:nvGrpSpPr>
      <p:grpSpPr>
        <a:xfrm>
          <a:off x="0" y="0"/>
          <a:ext cx="0" cy="0"/>
          <a:chOff x="0" y="0"/>
          <a:chExt cx="0" cy="0"/>
        </a:xfrm>
      </p:grpSpPr>
      <p:sp>
        <p:nvSpPr>
          <p:cNvPr id="261" name="Google Shape;261;p20"/>
          <p:cNvSpPr txBox="1"/>
          <p:nvPr>
            <p:ph type="title"/>
          </p:nvPr>
        </p:nvSpPr>
        <p:spPr>
          <a:xfrm>
            <a:off x="1599405" y="919648"/>
            <a:ext cx="8761413" cy="70696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2"/>
              </a:buClr>
              <a:buSzPts val="3600"/>
              <a:buFont typeface="Century Gothic"/>
              <a:buNone/>
            </a:pPr>
            <a:r>
              <a:rPr lang="en-US"/>
              <a:t>Mission &amp; Vision</a:t>
            </a:r>
            <a:endParaRPr/>
          </a:p>
        </p:txBody>
      </p:sp>
      <p:sp>
        <p:nvSpPr>
          <p:cNvPr id="262" name="Google Shape;262;p20"/>
          <p:cNvSpPr txBox="1"/>
          <p:nvPr>
            <p:ph idx="1" type="body"/>
          </p:nvPr>
        </p:nvSpPr>
        <p:spPr>
          <a:xfrm>
            <a:off x="1202311" y="2187896"/>
            <a:ext cx="4825157" cy="576262"/>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SzPts val="1920"/>
              <a:buNone/>
            </a:pPr>
            <a:r>
              <a:rPr lang="en-US"/>
              <a:t>Mission	</a:t>
            </a:r>
            <a:endParaRPr/>
          </a:p>
        </p:txBody>
      </p:sp>
      <p:sp>
        <p:nvSpPr>
          <p:cNvPr id="263" name="Google Shape;263;p20"/>
          <p:cNvSpPr txBox="1"/>
          <p:nvPr>
            <p:ph idx="2" type="body"/>
          </p:nvPr>
        </p:nvSpPr>
        <p:spPr>
          <a:xfrm>
            <a:off x="1154954" y="3179762"/>
            <a:ext cx="4825158" cy="2840039"/>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920"/>
              <a:buChar char="►"/>
            </a:pPr>
            <a:r>
              <a:rPr lang="en-US" sz="2400"/>
              <a:t>The mission of The Office of Attendance is to advance student success and help close equity gaps by reducing chronic absence. </a:t>
            </a:r>
            <a:endParaRPr/>
          </a:p>
        </p:txBody>
      </p:sp>
      <p:sp>
        <p:nvSpPr>
          <p:cNvPr id="264" name="Google Shape;264;p20"/>
          <p:cNvSpPr txBox="1"/>
          <p:nvPr>
            <p:ph idx="3" type="body"/>
          </p:nvPr>
        </p:nvSpPr>
        <p:spPr>
          <a:xfrm>
            <a:off x="6208710" y="2187896"/>
            <a:ext cx="4825159" cy="576262"/>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SzPts val="1920"/>
              <a:buNone/>
            </a:pPr>
            <a:r>
              <a:rPr lang="en-US"/>
              <a:t>Vision</a:t>
            </a:r>
            <a:endParaRPr/>
          </a:p>
        </p:txBody>
      </p:sp>
      <p:sp>
        <p:nvSpPr>
          <p:cNvPr id="265" name="Google Shape;265;p20"/>
          <p:cNvSpPr txBox="1"/>
          <p:nvPr>
            <p:ph idx="4" type="body"/>
          </p:nvPr>
        </p:nvSpPr>
        <p:spPr>
          <a:xfrm>
            <a:off x="6208710" y="3179762"/>
            <a:ext cx="4825159" cy="3446325"/>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SzPts val="1776"/>
              <a:buChar char="►"/>
            </a:pPr>
            <a:r>
              <a:rPr lang="en-US" sz="2220"/>
              <a:t>Better district, policy and practices around attendance.</a:t>
            </a:r>
            <a:endParaRPr/>
          </a:p>
          <a:p>
            <a:pPr indent="-342900" lvl="0" marL="342900" rtl="0" algn="l">
              <a:lnSpc>
                <a:spcPct val="90000"/>
              </a:lnSpc>
              <a:spcBef>
                <a:spcPts val="1000"/>
              </a:spcBef>
              <a:spcAft>
                <a:spcPts val="0"/>
              </a:spcAft>
              <a:buSzPts val="1776"/>
              <a:buChar char="►"/>
            </a:pPr>
            <a:r>
              <a:rPr lang="en-US" sz="2220"/>
              <a:t>Track chronic absence data beginning in Pre K— but also partner with families and community agencies to intervene as soon as poor attendance becomes a problem for children or particular schools.</a:t>
            </a:r>
            <a:endParaRPr/>
          </a:p>
          <a:p>
            <a:pPr indent="-258318" lvl="0" marL="342900" rtl="0" algn="l">
              <a:lnSpc>
                <a:spcPct val="90000"/>
              </a:lnSpc>
              <a:spcBef>
                <a:spcPts val="1000"/>
              </a:spcBef>
              <a:spcAft>
                <a:spcPts val="0"/>
              </a:spcAft>
              <a:buSzPts val="1332"/>
              <a:buNone/>
            </a:pPr>
            <a:r>
              <a:t/>
            </a:r>
            <a:endParaRPr sz="1665"/>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9" name="Shape 379"/>
        <p:cNvGrpSpPr/>
        <p:nvPr/>
      </p:nvGrpSpPr>
      <p:grpSpPr>
        <a:xfrm>
          <a:off x="0" y="0"/>
          <a:ext cx="0" cy="0"/>
          <a:chOff x="0" y="0"/>
          <a:chExt cx="0" cy="0"/>
        </a:xfrm>
      </p:grpSpPr>
      <p:sp>
        <p:nvSpPr>
          <p:cNvPr id="380" name="Google Shape;380;p38"/>
          <p:cNvSpPr txBox="1"/>
          <p:nvPr>
            <p:ph type="title"/>
          </p:nvPr>
        </p:nvSpPr>
        <p:spPr>
          <a:xfrm>
            <a:off x="1683175" y="778851"/>
            <a:ext cx="8825700" cy="125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2"/>
              </a:buClr>
              <a:buSzPts val="4000"/>
              <a:buFont typeface="Century Gothic"/>
              <a:buNone/>
            </a:pPr>
            <a:r>
              <a:rPr lang="en-US"/>
              <a:t>Identify Community Partners</a:t>
            </a:r>
            <a:br>
              <a:rPr lang="en-US"/>
            </a:br>
            <a:endParaRPr/>
          </a:p>
        </p:txBody>
      </p:sp>
      <p:sp>
        <p:nvSpPr>
          <p:cNvPr id="381" name="Google Shape;381;p38"/>
          <p:cNvSpPr txBox="1"/>
          <p:nvPr>
            <p:ph idx="1" type="body"/>
          </p:nvPr>
        </p:nvSpPr>
        <p:spPr>
          <a:xfrm>
            <a:off x="154300" y="3367750"/>
            <a:ext cx="11932800" cy="3490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224"/>
              <a:buNone/>
            </a:pPr>
            <a:r>
              <a:rPr lang="en-US" sz="2000"/>
              <a:t>Mobilizing the community begins with identifying key stakeholders who want to partner with your school district. We recommend:</a:t>
            </a:r>
            <a:endParaRPr sz="2000"/>
          </a:p>
          <a:p>
            <a:pPr indent="0" lvl="0" marL="0" rtl="0" algn="l">
              <a:lnSpc>
                <a:spcPct val="90000"/>
              </a:lnSpc>
              <a:spcBef>
                <a:spcPts val="1000"/>
              </a:spcBef>
              <a:spcAft>
                <a:spcPts val="0"/>
              </a:spcAft>
              <a:buSzPts val="1224"/>
              <a:buNone/>
            </a:pPr>
            <a:r>
              <a:rPr lang="en-US" sz="2000"/>
              <a:t>Attendance, along with school readiness and summer learning, are central pillars of its comprehensive approach to improving 3rd grade reading proficiency.  All the right players might already be involved, or the coalition could consider using attendance as a way to engage additional partners in its work.</a:t>
            </a:r>
            <a:endParaRPr sz="2000"/>
          </a:p>
          <a:p>
            <a:pPr indent="0" lvl="0" marL="0" rtl="0" algn="l">
              <a:lnSpc>
                <a:spcPct val="90000"/>
              </a:lnSpc>
              <a:spcBef>
                <a:spcPts val="1000"/>
              </a:spcBef>
              <a:spcAft>
                <a:spcPts val="0"/>
              </a:spcAft>
              <a:buSzPts val="1224"/>
              <a:buNone/>
            </a:pPr>
            <a:r>
              <a:rPr lang="en-US" sz="2000"/>
              <a:t>Consider reaching out to other existing coalitions. Networks already organized to reform schools, promote health and/or improve communities might offer enthusiastic partnership and leadership around addressing chronic absence.</a:t>
            </a:r>
            <a:endParaRPr sz="2000"/>
          </a:p>
          <a:p>
            <a:pPr indent="0" lvl="0" marL="0" rtl="0" algn="l">
              <a:lnSpc>
                <a:spcPct val="90000"/>
              </a:lnSpc>
              <a:spcBef>
                <a:spcPts val="1000"/>
              </a:spcBef>
              <a:spcAft>
                <a:spcPts val="0"/>
              </a:spcAft>
              <a:buSzPts val="1224"/>
              <a:buNone/>
            </a:pPr>
            <a:r>
              <a:rPr lang="en-US" sz="2000"/>
              <a:t>If you don’t have a plan or a coalition in place, compile a list and convene community partners who can help schools improve attendance. Natural partners include:</a:t>
            </a:r>
            <a:endParaRPr sz="2000"/>
          </a:p>
          <a:p>
            <a:pPr indent="0" lvl="0" marL="0" rtl="0" algn="l">
              <a:lnSpc>
                <a:spcPct val="90000"/>
              </a:lnSpc>
              <a:spcBef>
                <a:spcPts val="1000"/>
              </a:spcBef>
              <a:spcAft>
                <a:spcPts val="0"/>
              </a:spcAft>
              <a:buSzPts val="1224"/>
              <a:buNone/>
            </a:pPr>
            <a:r>
              <a:t/>
            </a:r>
            <a:endParaRPr sz="153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5" name="Shape 385"/>
        <p:cNvGrpSpPr/>
        <p:nvPr/>
      </p:nvGrpSpPr>
      <p:grpSpPr>
        <a:xfrm>
          <a:off x="0" y="0"/>
          <a:ext cx="0" cy="0"/>
          <a:chOff x="0" y="0"/>
          <a:chExt cx="0" cy="0"/>
        </a:xfrm>
      </p:grpSpPr>
      <p:sp>
        <p:nvSpPr>
          <p:cNvPr id="386" name="Google Shape;386;p39"/>
          <p:cNvSpPr txBox="1"/>
          <p:nvPr>
            <p:ph type="ctrTitle"/>
          </p:nvPr>
        </p:nvSpPr>
        <p:spPr>
          <a:xfrm>
            <a:off x="1683150" y="634375"/>
            <a:ext cx="8825700" cy="5142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None/>
            </a:pPr>
            <a:r>
              <a:rPr lang="en-US" sz="3600"/>
              <a:t>Community </a:t>
            </a:r>
            <a:r>
              <a:rPr lang="en-US" sz="3600"/>
              <a:t>Partners</a:t>
            </a:r>
            <a:endParaRPr sz="3600"/>
          </a:p>
        </p:txBody>
      </p:sp>
      <p:sp>
        <p:nvSpPr>
          <p:cNvPr id="387" name="Google Shape;387;p39"/>
          <p:cNvSpPr txBox="1"/>
          <p:nvPr>
            <p:ph idx="1" type="subTitle"/>
          </p:nvPr>
        </p:nvSpPr>
        <p:spPr>
          <a:xfrm>
            <a:off x="721050" y="1148575"/>
            <a:ext cx="10749900" cy="5019000"/>
          </a:xfrm>
          <a:prstGeom prst="rect">
            <a:avLst/>
          </a:prstGeom>
        </p:spPr>
        <p:txBody>
          <a:bodyPr anchorCtr="0" anchor="t" bIns="45700" lIns="91425" spcFirstLastPara="1" rIns="91425" wrap="square" tIns="45700">
            <a:noAutofit/>
          </a:bodyPr>
          <a:lstStyle/>
          <a:p>
            <a:pPr indent="-342900" lvl="0" marL="342900" rtl="0" algn="l">
              <a:spcBef>
                <a:spcPts val="0"/>
              </a:spcBef>
              <a:spcAft>
                <a:spcPts val="0"/>
              </a:spcAft>
              <a:buSzPts val="1440"/>
              <a:buChar char="►"/>
            </a:pPr>
            <a:r>
              <a:rPr b="1" lang="en-US"/>
              <a:t>Mayor or county leader</a:t>
            </a:r>
            <a:endParaRPr b="1"/>
          </a:p>
          <a:p>
            <a:pPr indent="-342900" lvl="0" marL="342900" rtl="0" algn="l">
              <a:spcBef>
                <a:spcPts val="1000"/>
              </a:spcBef>
              <a:spcAft>
                <a:spcPts val="0"/>
              </a:spcAft>
              <a:buSzPts val="1440"/>
              <a:buChar char="►"/>
            </a:pPr>
            <a:r>
              <a:rPr b="1" lang="en-US"/>
              <a:t>Government agencies, including social services, health, housing and transportation departments</a:t>
            </a:r>
            <a:endParaRPr b="1"/>
          </a:p>
          <a:p>
            <a:pPr indent="-342900" lvl="0" marL="342900" rtl="0" algn="l">
              <a:spcBef>
                <a:spcPts val="1000"/>
              </a:spcBef>
              <a:spcAft>
                <a:spcPts val="0"/>
              </a:spcAft>
              <a:buSzPts val="1440"/>
              <a:buChar char="►"/>
            </a:pPr>
            <a:r>
              <a:rPr b="1" lang="en-US"/>
              <a:t>PTA or parent advocacy groups</a:t>
            </a:r>
            <a:endParaRPr b="1"/>
          </a:p>
          <a:p>
            <a:pPr indent="-342900" lvl="0" marL="342900" rtl="0" algn="l">
              <a:spcBef>
                <a:spcPts val="1000"/>
              </a:spcBef>
              <a:spcAft>
                <a:spcPts val="0"/>
              </a:spcAft>
              <a:buSzPts val="1440"/>
              <a:buChar char="►"/>
            </a:pPr>
            <a:r>
              <a:rPr b="1" lang="en-US"/>
              <a:t>Teachers union or leadership</a:t>
            </a:r>
            <a:endParaRPr b="1"/>
          </a:p>
          <a:p>
            <a:pPr indent="-342900" lvl="0" marL="342900" rtl="0" algn="l">
              <a:spcBef>
                <a:spcPts val="1000"/>
              </a:spcBef>
              <a:spcAft>
                <a:spcPts val="0"/>
              </a:spcAft>
              <a:buSzPts val="1440"/>
              <a:buChar char="►"/>
            </a:pPr>
            <a:r>
              <a:rPr b="1" lang="en-US"/>
              <a:t>United Way and community-based nonprofits</a:t>
            </a:r>
            <a:endParaRPr b="1"/>
          </a:p>
          <a:p>
            <a:pPr indent="-342900" lvl="0" marL="342900" rtl="0" algn="l">
              <a:spcBef>
                <a:spcPts val="1000"/>
              </a:spcBef>
              <a:spcAft>
                <a:spcPts val="0"/>
              </a:spcAft>
              <a:buSzPts val="1440"/>
              <a:buChar char="►"/>
            </a:pPr>
            <a:r>
              <a:rPr b="1" lang="en-US"/>
              <a:t>Local foundations</a:t>
            </a:r>
            <a:endParaRPr b="1"/>
          </a:p>
          <a:p>
            <a:pPr indent="-342900" lvl="0" marL="342900" rtl="0" algn="l">
              <a:spcBef>
                <a:spcPts val="1000"/>
              </a:spcBef>
              <a:spcAft>
                <a:spcPts val="0"/>
              </a:spcAft>
              <a:buSzPts val="1440"/>
              <a:buChar char="►"/>
            </a:pPr>
            <a:r>
              <a:rPr b="1" lang="en-US"/>
              <a:t>Chamber of Commerce and business leaders</a:t>
            </a:r>
            <a:endParaRPr b="1"/>
          </a:p>
          <a:p>
            <a:pPr indent="-342900" lvl="0" marL="342900" rtl="0" algn="l">
              <a:spcBef>
                <a:spcPts val="1000"/>
              </a:spcBef>
              <a:spcAft>
                <a:spcPts val="0"/>
              </a:spcAft>
              <a:buSzPts val="1440"/>
              <a:buChar char="►"/>
            </a:pPr>
            <a:r>
              <a:rPr b="1" lang="en-US"/>
              <a:t>Law enforcement</a:t>
            </a:r>
            <a:endParaRPr b="1"/>
          </a:p>
          <a:p>
            <a:pPr indent="-342900" lvl="0" marL="342900" rtl="0" algn="l">
              <a:spcBef>
                <a:spcPts val="1000"/>
              </a:spcBef>
              <a:spcAft>
                <a:spcPts val="0"/>
              </a:spcAft>
              <a:buSzPts val="1440"/>
              <a:buChar char="►"/>
            </a:pPr>
            <a:r>
              <a:rPr b="1" lang="en-US"/>
              <a:t>Juvenile judges or prosecutors who deal with truancy cases</a:t>
            </a:r>
            <a:endParaRPr b="1"/>
          </a:p>
          <a:p>
            <a:pPr indent="-342900" lvl="0" marL="342900" rtl="0" algn="l">
              <a:spcBef>
                <a:spcPts val="1000"/>
              </a:spcBef>
              <a:spcAft>
                <a:spcPts val="0"/>
              </a:spcAft>
              <a:buSzPts val="1440"/>
              <a:buChar char="►"/>
            </a:pPr>
            <a:r>
              <a:rPr b="1" lang="en-US"/>
              <a:t>Faith leaders</a:t>
            </a:r>
            <a:endParaRPr b="1"/>
          </a:p>
          <a:p>
            <a:pPr indent="-342900" lvl="0" marL="342900" rtl="0" algn="l">
              <a:spcBef>
                <a:spcPts val="1000"/>
              </a:spcBef>
              <a:spcAft>
                <a:spcPts val="0"/>
              </a:spcAft>
              <a:buSzPts val="1440"/>
              <a:buChar char="►"/>
            </a:pPr>
            <a:r>
              <a:rPr b="1" lang="en-US"/>
              <a:t>Afterschool providers</a:t>
            </a:r>
            <a:endParaRPr b="1"/>
          </a:p>
          <a:p>
            <a:pPr indent="-342900" lvl="0" marL="342900" rtl="0" algn="l">
              <a:spcBef>
                <a:spcPts val="1000"/>
              </a:spcBef>
              <a:spcAft>
                <a:spcPts val="0"/>
              </a:spcAft>
              <a:buSzPts val="1440"/>
              <a:buChar char="►"/>
            </a:pPr>
            <a:r>
              <a:rPr b="1" lang="en-US"/>
              <a:t>Healthcare providers</a:t>
            </a:r>
            <a:endParaRPr b="1"/>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1" name="Shape 391"/>
        <p:cNvGrpSpPr/>
        <p:nvPr/>
      </p:nvGrpSpPr>
      <p:grpSpPr>
        <a:xfrm>
          <a:off x="0" y="0"/>
          <a:ext cx="0" cy="0"/>
          <a:chOff x="0" y="0"/>
          <a:chExt cx="0" cy="0"/>
        </a:xfrm>
      </p:grpSpPr>
      <p:sp>
        <p:nvSpPr>
          <p:cNvPr id="392" name="Google Shape;392;p40"/>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2"/>
              </a:buClr>
              <a:buSzPts val="3600"/>
              <a:buFont typeface="Century Gothic"/>
              <a:buNone/>
            </a:pPr>
            <a:r>
              <a:rPr lang="en-US"/>
              <a:t>Daily Routine</a:t>
            </a:r>
            <a:endParaRPr/>
          </a:p>
        </p:txBody>
      </p:sp>
      <p:sp>
        <p:nvSpPr>
          <p:cNvPr id="393" name="Google Shape;393;p40"/>
          <p:cNvSpPr txBox="1"/>
          <p:nvPr>
            <p:ph idx="1" type="body"/>
          </p:nvPr>
        </p:nvSpPr>
        <p:spPr>
          <a:xfrm>
            <a:off x="430924" y="1954924"/>
            <a:ext cx="11676993" cy="470863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440"/>
              <a:buNone/>
            </a:pPr>
            <a:r>
              <a:rPr b="1" lang="en-US"/>
              <a:t> </a:t>
            </a:r>
            <a:endParaRPr sz="1600"/>
          </a:p>
          <a:p>
            <a:pPr indent="-342900" lvl="0" marL="342900" rtl="0" algn="l">
              <a:lnSpc>
                <a:spcPct val="90000"/>
              </a:lnSpc>
              <a:spcBef>
                <a:spcPts val="1000"/>
              </a:spcBef>
              <a:spcAft>
                <a:spcPts val="0"/>
              </a:spcAft>
              <a:buSzPts val="1440"/>
              <a:buChar char="►"/>
            </a:pPr>
            <a:r>
              <a:rPr lang="en-US"/>
              <a:t>September/October - “No Show”</a:t>
            </a:r>
            <a:endParaRPr sz="1600"/>
          </a:p>
          <a:p>
            <a:pPr indent="-285750" lvl="1" marL="742950" rtl="0" algn="l">
              <a:lnSpc>
                <a:spcPct val="90000"/>
              </a:lnSpc>
              <a:spcBef>
                <a:spcPts val="1000"/>
              </a:spcBef>
              <a:spcAft>
                <a:spcPts val="0"/>
              </a:spcAft>
              <a:buSzPts val="1280"/>
              <a:buChar char="►"/>
            </a:pPr>
            <a:r>
              <a:rPr lang="en-US"/>
              <a:t>Work with Sales Force clerk, review list of students who have not yet registered.</a:t>
            </a:r>
            <a:endParaRPr sz="1400"/>
          </a:p>
          <a:p>
            <a:pPr indent="-285750" lvl="1" marL="742950" rtl="0" algn="l">
              <a:lnSpc>
                <a:spcPct val="90000"/>
              </a:lnSpc>
              <a:spcBef>
                <a:spcPts val="1000"/>
              </a:spcBef>
              <a:spcAft>
                <a:spcPts val="0"/>
              </a:spcAft>
              <a:buSzPts val="1280"/>
              <a:buChar char="►"/>
            </a:pPr>
            <a:r>
              <a:rPr lang="en-US"/>
              <a:t>Monitor the “no shows” and cross reference with absence list.</a:t>
            </a:r>
            <a:endParaRPr sz="1400"/>
          </a:p>
          <a:p>
            <a:pPr indent="-285750" lvl="1" marL="742950" rtl="0" algn="l">
              <a:lnSpc>
                <a:spcPct val="90000"/>
              </a:lnSpc>
              <a:spcBef>
                <a:spcPts val="1000"/>
              </a:spcBef>
              <a:spcAft>
                <a:spcPts val="0"/>
              </a:spcAft>
              <a:buSzPts val="1280"/>
              <a:buChar char="►"/>
            </a:pPr>
            <a:r>
              <a:rPr lang="en-US"/>
              <a:t>When “no show” students are located, make necessary changes to attendance data.</a:t>
            </a:r>
            <a:r>
              <a:rPr b="1" lang="en-US"/>
              <a:t> </a:t>
            </a:r>
            <a:endParaRPr sz="1600"/>
          </a:p>
          <a:p>
            <a:pPr indent="-342900" lvl="0" marL="342900" rtl="0" algn="l">
              <a:lnSpc>
                <a:spcPct val="90000"/>
              </a:lnSpc>
              <a:spcBef>
                <a:spcPts val="1000"/>
              </a:spcBef>
              <a:spcAft>
                <a:spcPts val="0"/>
              </a:spcAft>
              <a:buSzPts val="1440"/>
              <a:buChar char="►"/>
            </a:pPr>
            <a:r>
              <a:rPr lang="en-US"/>
              <a:t>Monitor students entering the building</a:t>
            </a:r>
            <a:endParaRPr sz="1600"/>
          </a:p>
          <a:p>
            <a:pPr indent="-342900" lvl="0" marL="342900" rtl="0" algn="l">
              <a:lnSpc>
                <a:spcPct val="90000"/>
              </a:lnSpc>
              <a:spcBef>
                <a:spcPts val="1000"/>
              </a:spcBef>
              <a:spcAft>
                <a:spcPts val="0"/>
              </a:spcAft>
              <a:buSzPts val="1440"/>
              <a:buChar char="►"/>
            </a:pPr>
            <a:r>
              <a:rPr lang="en-US"/>
              <a:t>Man the late door (work with the building principal to establish a late door if one does not already exist)</a:t>
            </a:r>
            <a:endParaRPr sz="1600"/>
          </a:p>
          <a:p>
            <a:pPr indent="-285750" lvl="1" marL="742950" rtl="0" algn="l">
              <a:lnSpc>
                <a:spcPct val="90000"/>
              </a:lnSpc>
              <a:spcBef>
                <a:spcPts val="1000"/>
              </a:spcBef>
              <a:spcAft>
                <a:spcPts val="0"/>
              </a:spcAft>
              <a:buSzPts val="1280"/>
              <a:buChar char="►"/>
            </a:pPr>
            <a:r>
              <a:rPr lang="en-US"/>
              <a:t>Document the students arriving late</a:t>
            </a:r>
            <a:endParaRPr sz="1400"/>
          </a:p>
          <a:p>
            <a:pPr indent="-285750" lvl="1" marL="742950" rtl="0" algn="l">
              <a:lnSpc>
                <a:spcPct val="90000"/>
              </a:lnSpc>
              <a:spcBef>
                <a:spcPts val="1000"/>
              </a:spcBef>
              <a:spcAft>
                <a:spcPts val="0"/>
              </a:spcAft>
              <a:buSzPts val="1280"/>
              <a:buChar char="►"/>
            </a:pPr>
            <a:r>
              <a:rPr lang="en-US"/>
              <a:t>Change absences to late in real time</a:t>
            </a:r>
            <a:endParaRPr sz="1400"/>
          </a:p>
          <a:p>
            <a:pPr indent="-285750" lvl="1" marL="742950" rtl="0" algn="l">
              <a:lnSpc>
                <a:spcPct val="90000"/>
              </a:lnSpc>
              <a:spcBef>
                <a:spcPts val="1000"/>
              </a:spcBef>
              <a:spcAft>
                <a:spcPts val="0"/>
              </a:spcAft>
              <a:buSzPts val="1280"/>
              <a:buChar char="►"/>
            </a:pPr>
            <a:r>
              <a:rPr lang="en-US"/>
              <a:t>Reconcile PowerSchool to accurately record attendance</a:t>
            </a:r>
            <a:endParaRPr sz="1400"/>
          </a:p>
          <a:p>
            <a:pPr indent="-285750" lvl="1" marL="742950" rtl="0" algn="l">
              <a:lnSpc>
                <a:spcPct val="90000"/>
              </a:lnSpc>
              <a:spcBef>
                <a:spcPts val="1000"/>
              </a:spcBef>
              <a:spcAft>
                <a:spcPts val="0"/>
              </a:spcAft>
              <a:buSzPts val="1280"/>
              <a:buChar char="►"/>
            </a:pPr>
            <a:r>
              <a:rPr lang="en-US"/>
              <a:t>Send an email to all staff members listing the absent students for the day.  Instruct staff to respond if any students on the absence list were seen in the building.  Change attendance if necessitated. </a:t>
            </a:r>
            <a:endParaRPr/>
          </a:p>
          <a:p>
            <a:pPr indent="-285750" lvl="1" marL="742950" rtl="0" algn="l">
              <a:lnSpc>
                <a:spcPct val="90000"/>
              </a:lnSpc>
              <a:spcBef>
                <a:spcPts val="1000"/>
              </a:spcBef>
              <a:spcAft>
                <a:spcPts val="0"/>
              </a:spcAft>
              <a:buSzPts val="1280"/>
              <a:buChar char="►"/>
            </a:pPr>
            <a:r>
              <a:rPr lang="en-US"/>
              <a:t>Call (along with attendance team members) absent students. </a:t>
            </a:r>
            <a:endParaRPr sz="14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7" name="Shape 397"/>
        <p:cNvGrpSpPr/>
        <p:nvPr/>
      </p:nvGrpSpPr>
      <p:grpSpPr>
        <a:xfrm>
          <a:off x="0" y="0"/>
          <a:ext cx="0" cy="0"/>
          <a:chOff x="0" y="0"/>
          <a:chExt cx="0" cy="0"/>
        </a:xfrm>
      </p:grpSpPr>
      <p:sp>
        <p:nvSpPr>
          <p:cNvPr id="398" name="Google Shape;398;p41"/>
          <p:cNvSpPr txBox="1"/>
          <p:nvPr>
            <p:ph type="title"/>
          </p:nvPr>
        </p:nvSpPr>
        <p:spPr>
          <a:xfrm>
            <a:off x="1672654" y="1011966"/>
            <a:ext cx="8825700" cy="1379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2"/>
              </a:buClr>
              <a:buSzPts val="4000"/>
              <a:buFont typeface="Century Gothic"/>
              <a:buNone/>
            </a:pPr>
            <a:r>
              <a:rPr lang="en-US"/>
              <a:t>Attendance Awareness Campaign</a:t>
            </a:r>
            <a:endParaRPr/>
          </a:p>
        </p:txBody>
      </p:sp>
      <p:sp>
        <p:nvSpPr>
          <p:cNvPr id="399" name="Google Shape;399;p41"/>
          <p:cNvSpPr txBox="1"/>
          <p:nvPr>
            <p:ph idx="1" type="body"/>
          </p:nvPr>
        </p:nvSpPr>
        <p:spPr>
          <a:xfrm>
            <a:off x="378372" y="3237185"/>
            <a:ext cx="11414100" cy="3447300"/>
          </a:xfrm>
          <a:prstGeom prst="rect">
            <a:avLst/>
          </a:prstGeom>
          <a:noFill/>
          <a:ln>
            <a:noFill/>
          </a:ln>
        </p:spPr>
        <p:txBody>
          <a:bodyPr anchorCtr="0" anchor="ctr" bIns="45700" lIns="91425" spcFirstLastPara="1" rIns="91425" wrap="square" tIns="45700">
            <a:noAutofit/>
          </a:bodyPr>
          <a:lstStyle/>
          <a:p>
            <a:pPr indent="-285750" lvl="0" marL="285750" rtl="0" algn="l">
              <a:spcBef>
                <a:spcPts val="0"/>
              </a:spcBef>
              <a:spcAft>
                <a:spcPts val="0"/>
              </a:spcAft>
              <a:buSzPts val="1440"/>
              <a:buFont typeface="Arial"/>
              <a:buChar char="•"/>
            </a:pPr>
            <a:r>
              <a:rPr lang="en-US"/>
              <a:t>Attendance Awareness Month  </a:t>
            </a:r>
            <a:endParaRPr/>
          </a:p>
          <a:p>
            <a:pPr indent="-285750" lvl="0" marL="285750" rtl="0" algn="l">
              <a:spcBef>
                <a:spcPts val="1000"/>
              </a:spcBef>
              <a:spcAft>
                <a:spcPts val="0"/>
              </a:spcAft>
              <a:buSzPts val="1440"/>
              <a:buFont typeface="Arial"/>
              <a:buChar char="•"/>
            </a:pPr>
            <a:r>
              <a:rPr lang="en-US"/>
              <a:t>Educate parents about the impacts of absences (Handout #1 &amp; Handout #2) </a:t>
            </a:r>
            <a:endParaRPr/>
          </a:p>
          <a:p>
            <a:pPr indent="-285750" lvl="0" marL="285750" rtl="0" algn="l">
              <a:spcBef>
                <a:spcPts val="1000"/>
              </a:spcBef>
              <a:spcAft>
                <a:spcPts val="0"/>
              </a:spcAft>
              <a:buSzPts val="1440"/>
              <a:buFont typeface="Arial"/>
              <a:buChar char="•"/>
            </a:pPr>
            <a:r>
              <a:rPr lang="en-US"/>
              <a:t>Provide staff talking points about attendance (Handout #3) </a:t>
            </a:r>
            <a:endParaRPr/>
          </a:p>
          <a:p>
            <a:pPr indent="-285750" lvl="0" marL="285750" rtl="0" algn="l">
              <a:spcBef>
                <a:spcPts val="1000"/>
              </a:spcBef>
              <a:spcAft>
                <a:spcPts val="0"/>
              </a:spcAft>
              <a:buSzPts val="1440"/>
              <a:buFont typeface="Arial"/>
              <a:buChar char="•"/>
            </a:pPr>
            <a:r>
              <a:rPr lang="en-US"/>
              <a:t>Attendance Infographic - share with parents, staff, advisory council (Handout #4) </a:t>
            </a:r>
            <a:endParaRPr/>
          </a:p>
          <a:p>
            <a:pPr indent="-285750" lvl="0" marL="285750" rtl="0" algn="l">
              <a:spcBef>
                <a:spcPts val="1000"/>
              </a:spcBef>
              <a:spcAft>
                <a:spcPts val="0"/>
              </a:spcAft>
              <a:buSzPts val="1440"/>
              <a:buFont typeface="Arial"/>
              <a:buChar char="•"/>
            </a:pPr>
            <a:r>
              <a:rPr lang="en-US"/>
              <a:t>Bulletin announcements during Attendance Awareness Month (Handout #5)</a:t>
            </a:r>
            <a:endParaRPr/>
          </a:p>
          <a:p>
            <a:pPr indent="-285750" lvl="0" marL="285750" rtl="0" algn="l">
              <a:spcBef>
                <a:spcPts val="1000"/>
              </a:spcBef>
              <a:spcAft>
                <a:spcPts val="0"/>
              </a:spcAft>
              <a:buSzPts val="1440"/>
              <a:buFont typeface="Arial"/>
              <a:buChar char="•"/>
            </a:pPr>
            <a:r>
              <a:rPr lang="en-US"/>
              <a:t>Social media posts promoting attendance (Handout #6) Parent/Guardian reminder emails</a:t>
            </a:r>
            <a:endParaRPr/>
          </a:p>
          <a:p>
            <a:pPr indent="-285750" lvl="0" marL="285750" rtl="0" algn="l">
              <a:spcBef>
                <a:spcPts val="1000"/>
              </a:spcBef>
              <a:spcAft>
                <a:spcPts val="0"/>
              </a:spcAft>
              <a:buSzPts val="1440"/>
              <a:buFont typeface="Arial"/>
              <a:buChar char="•"/>
            </a:pPr>
            <a:r>
              <a:rPr lang="en-US"/>
              <a:t>Information at Back-to-School Night Posters on campus promoting attendance</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3" name="Shape 403"/>
        <p:cNvGrpSpPr/>
        <p:nvPr/>
      </p:nvGrpSpPr>
      <p:grpSpPr>
        <a:xfrm>
          <a:off x="0" y="0"/>
          <a:ext cx="0" cy="0"/>
          <a:chOff x="0" y="0"/>
          <a:chExt cx="0" cy="0"/>
        </a:xfrm>
      </p:grpSpPr>
      <p:sp>
        <p:nvSpPr>
          <p:cNvPr id="404" name="Google Shape;404;p42"/>
          <p:cNvSpPr txBox="1"/>
          <p:nvPr>
            <p:ph type="title"/>
          </p:nvPr>
        </p:nvSpPr>
        <p:spPr>
          <a:xfrm>
            <a:off x="1154954" y="1063416"/>
            <a:ext cx="8825659" cy="137975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2"/>
              </a:buClr>
              <a:buSzPts val="4000"/>
              <a:buFont typeface="Century Gothic"/>
              <a:buNone/>
            </a:pPr>
            <a:r>
              <a:rPr lang="en-US"/>
              <a:t>Universal Preventative Initiatives and Programs</a:t>
            </a:r>
            <a:endParaRPr/>
          </a:p>
        </p:txBody>
      </p:sp>
      <p:sp>
        <p:nvSpPr>
          <p:cNvPr id="405" name="Google Shape;405;p42"/>
          <p:cNvSpPr txBox="1"/>
          <p:nvPr>
            <p:ph idx="1" type="body"/>
          </p:nvPr>
        </p:nvSpPr>
        <p:spPr>
          <a:xfrm>
            <a:off x="1154954" y="3543300"/>
            <a:ext cx="8825659" cy="2476500"/>
          </a:xfrm>
          <a:prstGeom prst="rect">
            <a:avLst/>
          </a:prstGeom>
          <a:noFill/>
          <a:ln>
            <a:noFill/>
          </a:ln>
        </p:spPr>
        <p:txBody>
          <a:bodyPr anchorCtr="0" anchor="ctr" bIns="45700" lIns="91425" spcFirstLastPara="1" rIns="91425" wrap="square" tIns="45700">
            <a:noAutofit/>
          </a:bodyPr>
          <a:lstStyle/>
          <a:p>
            <a:pPr indent="-342900" lvl="0" marL="342900" rtl="0" algn="l">
              <a:spcBef>
                <a:spcPts val="0"/>
              </a:spcBef>
              <a:spcAft>
                <a:spcPts val="0"/>
              </a:spcAft>
              <a:buSzPts val="1920"/>
              <a:buAutoNum type="arabicPeriod"/>
            </a:pPr>
            <a:r>
              <a:rPr lang="en-US" sz="2400"/>
              <a:t>Attendance Awareness Campaign </a:t>
            </a:r>
            <a:endParaRPr sz="2400"/>
          </a:p>
          <a:p>
            <a:pPr indent="-342900" lvl="0" marL="342900" rtl="0" algn="l">
              <a:spcBef>
                <a:spcPts val="1000"/>
              </a:spcBef>
              <a:spcAft>
                <a:spcPts val="0"/>
              </a:spcAft>
              <a:buSzPts val="1920"/>
              <a:buAutoNum type="arabicPeriod"/>
            </a:pPr>
            <a:r>
              <a:rPr lang="en-US" sz="2400"/>
              <a:t>Attendance Recognition Program </a:t>
            </a:r>
            <a:endParaRPr sz="2400"/>
          </a:p>
          <a:p>
            <a:pPr indent="-342900" lvl="0" marL="342900" rtl="0" algn="l">
              <a:spcBef>
                <a:spcPts val="1000"/>
              </a:spcBef>
              <a:spcAft>
                <a:spcPts val="0"/>
              </a:spcAft>
              <a:buSzPts val="1920"/>
              <a:buAutoNum type="arabicPeriod"/>
            </a:pPr>
            <a:r>
              <a:rPr lang="en-US" sz="2400"/>
              <a:t>Attendance Information on School Website &amp; Social Media Accounts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9" name="Shape 409"/>
        <p:cNvGrpSpPr/>
        <p:nvPr/>
      </p:nvGrpSpPr>
      <p:grpSpPr>
        <a:xfrm>
          <a:off x="0" y="0"/>
          <a:ext cx="0" cy="0"/>
          <a:chOff x="0" y="0"/>
          <a:chExt cx="0" cy="0"/>
        </a:xfrm>
      </p:grpSpPr>
      <p:sp>
        <p:nvSpPr>
          <p:cNvPr id="410" name="Google Shape;410;p43"/>
          <p:cNvSpPr txBox="1"/>
          <p:nvPr>
            <p:ph type="title"/>
          </p:nvPr>
        </p:nvSpPr>
        <p:spPr>
          <a:xfrm>
            <a:off x="1683167" y="1183416"/>
            <a:ext cx="8825700" cy="1379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2"/>
              </a:buClr>
              <a:buSzPts val="4000"/>
              <a:buFont typeface="Century Gothic"/>
              <a:buNone/>
            </a:pPr>
            <a:r>
              <a:rPr lang="en-US"/>
              <a:t>Recognition Strategies</a:t>
            </a:r>
            <a:endParaRPr/>
          </a:p>
        </p:txBody>
      </p:sp>
      <p:sp>
        <p:nvSpPr>
          <p:cNvPr id="411" name="Google Shape;411;p43"/>
          <p:cNvSpPr txBox="1"/>
          <p:nvPr>
            <p:ph idx="1" type="body"/>
          </p:nvPr>
        </p:nvSpPr>
        <p:spPr>
          <a:xfrm>
            <a:off x="325821" y="3237186"/>
            <a:ext cx="11540358" cy="3342290"/>
          </a:xfrm>
          <a:prstGeom prst="rect">
            <a:avLst/>
          </a:prstGeom>
          <a:noFill/>
          <a:ln>
            <a:noFill/>
          </a:ln>
        </p:spPr>
        <p:txBody>
          <a:bodyPr anchorCtr="0" anchor="ctr" bIns="45700" lIns="91425" spcFirstLastPara="1" rIns="91425" wrap="square" tIns="45700">
            <a:noAutofit/>
          </a:bodyPr>
          <a:lstStyle/>
          <a:p>
            <a:pPr indent="-321310" lvl="0" marL="285750" rtl="0" algn="l">
              <a:spcBef>
                <a:spcPts val="0"/>
              </a:spcBef>
              <a:spcAft>
                <a:spcPts val="0"/>
              </a:spcAft>
              <a:buSzPts val="2000"/>
              <a:buFont typeface="Arial"/>
              <a:buChar char="•"/>
            </a:pPr>
            <a:r>
              <a:rPr lang="en-US" sz="2000"/>
              <a:t>Classroom competitions -Best or Most Improved attendance for the month gets the “attendance trophy” or reward</a:t>
            </a:r>
            <a:endParaRPr sz="2000"/>
          </a:p>
          <a:p>
            <a:pPr indent="-321310" lvl="0" marL="285750" rtl="0" algn="l">
              <a:spcBef>
                <a:spcPts val="1000"/>
              </a:spcBef>
              <a:spcAft>
                <a:spcPts val="0"/>
              </a:spcAft>
              <a:buSzPts val="2000"/>
              <a:buFont typeface="Arial"/>
              <a:buChar char="•"/>
            </a:pPr>
            <a:r>
              <a:rPr lang="en-US" sz="2000"/>
              <a:t>Postcards/Email/Certificates </a:t>
            </a:r>
            <a:endParaRPr sz="2000"/>
          </a:p>
          <a:p>
            <a:pPr indent="-321310" lvl="1" marL="742950" rtl="0" algn="l">
              <a:spcBef>
                <a:spcPts val="1000"/>
              </a:spcBef>
              <a:spcAft>
                <a:spcPts val="0"/>
              </a:spcAft>
              <a:buSzPts val="2000"/>
              <a:buFont typeface="Arial"/>
              <a:buChar char="•"/>
            </a:pPr>
            <a:r>
              <a:rPr lang="en-US" sz="2000"/>
              <a:t> Option #1: For those with 96-100% Attendance  </a:t>
            </a:r>
            <a:endParaRPr sz="2000"/>
          </a:p>
          <a:p>
            <a:pPr indent="-321310" lvl="0" marL="285750" rtl="0" algn="l">
              <a:spcBef>
                <a:spcPts val="1000"/>
              </a:spcBef>
              <a:spcAft>
                <a:spcPts val="0"/>
              </a:spcAft>
              <a:buSzPts val="2000"/>
              <a:buFont typeface="Arial"/>
              <a:buChar char="•"/>
            </a:pPr>
            <a:r>
              <a:rPr lang="en-US" sz="2000"/>
              <a:t>Monthly/Semester congratulatory contact sent to parents/student with % attendance </a:t>
            </a:r>
            <a:endParaRPr sz="2000"/>
          </a:p>
          <a:p>
            <a:pPr indent="-321310" lvl="1" marL="742950" rtl="0" algn="l">
              <a:spcBef>
                <a:spcPts val="1000"/>
              </a:spcBef>
              <a:spcAft>
                <a:spcPts val="0"/>
              </a:spcAft>
              <a:buSzPts val="2000"/>
              <a:buFont typeface="Arial"/>
              <a:buChar char="•"/>
            </a:pPr>
            <a:r>
              <a:rPr lang="en-US" sz="2000"/>
              <a:t>Option #2: For those with 90-95% Attendance </a:t>
            </a:r>
            <a:endParaRPr sz="2000"/>
          </a:p>
          <a:p>
            <a:pPr indent="-321310" lvl="0" marL="285750" rtl="0" algn="l">
              <a:spcBef>
                <a:spcPts val="1000"/>
              </a:spcBef>
              <a:spcAft>
                <a:spcPts val="0"/>
              </a:spcAft>
              <a:buSzPts val="2000"/>
              <a:buFont typeface="Arial"/>
              <a:buChar char="•"/>
            </a:pPr>
            <a:r>
              <a:rPr lang="en-US" sz="2000"/>
              <a:t>Monthly/Semester congratulatory contact sent to parents/student, with # of days noted that the student can miss for the rest of the year to obtain 95% overall attendance for the year</a:t>
            </a:r>
            <a:endParaRPr sz="20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5" name="Shape 415"/>
        <p:cNvGrpSpPr/>
        <p:nvPr/>
      </p:nvGrpSpPr>
      <p:grpSpPr>
        <a:xfrm>
          <a:off x="0" y="0"/>
          <a:ext cx="0" cy="0"/>
          <a:chOff x="0" y="0"/>
          <a:chExt cx="0" cy="0"/>
        </a:xfrm>
      </p:grpSpPr>
      <p:sp>
        <p:nvSpPr>
          <p:cNvPr id="416" name="Google Shape;416;p44"/>
          <p:cNvSpPr txBox="1"/>
          <p:nvPr>
            <p:ph type="ctrTitle"/>
          </p:nvPr>
        </p:nvSpPr>
        <p:spPr>
          <a:xfrm>
            <a:off x="798300" y="935500"/>
            <a:ext cx="10595400" cy="4533300"/>
          </a:xfrm>
          <a:prstGeom prst="rect">
            <a:avLst/>
          </a:prstGeom>
        </p:spPr>
        <p:txBody>
          <a:bodyPr anchorCtr="0" anchor="b" bIns="45700" lIns="91425" spcFirstLastPara="1" rIns="91425" wrap="square" tIns="45700">
            <a:noAutofit/>
          </a:bodyPr>
          <a:lstStyle/>
          <a:p>
            <a:pPr indent="0" lvl="0" marL="0" rtl="0" algn="l">
              <a:lnSpc>
                <a:spcPct val="80000"/>
              </a:lnSpc>
              <a:spcBef>
                <a:spcPts val="0"/>
              </a:spcBef>
              <a:spcAft>
                <a:spcPts val="0"/>
              </a:spcAft>
              <a:buNone/>
            </a:pPr>
            <a:r>
              <a:rPr b="1" lang="en-US" sz="2200">
                <a:solidFill>
                  <a:schemeClr val="accent1"/>
                </a:solidFill>
                <a:latin typeface="Calibri"/>
                <a:ea typeface="Calibri"/>
                <a:cs typeface="Calibri"/>
                <a:sym typeface="Calibri"/>
              </a:rPr>
              <a:t>In every community in America, there are young people with incredible drive and talent, and they just don't have the same kinds of chances that somebody like me had. They're just as talented as me, just as smart. They don't get a chance. And because everyone has a part to play in this process, we brought everybody together. We brought business leaders and faith leaders, mayors, philanthropists, educators, entrepreneurs, athletes, musicians, actors—all united around the simple idea of giving all our young people the tools they need to achieve their full potential. </a:t>
            </a:r>
            <a:endParaRPr b="1" sz="2200">
              <a:solidFill>
                <a:schemeClr val="accent1"/>
              </a:solidFill>
            </a:endParaRPr>
          </a:p>
          <a:p>
            <a:pPr indent="0" lvl="0" marL="0" rtl="0" algn="l">
              <a:lnSpc>
                <a:spcPct val="80000"/>
              </a:lnSpc>
              <a:spcBef>
                <a:spcPts val="1000"/>
              </a:spcBef>
              <a:spcAft>
                <a:spcPts val="0"/>
              </a:spcAft>
              <a:buClr>
                <a:schemeClr val="dk1"/>
              </a:buClr>
              <a:buSzPts val="1600"/>
              <a:buFont typeface="Arial"/>
              <a:buNone/>
            </a:pPr>
            <a:r>
              <a:rPr b="1" lang="en-US" sz="2200">
                <a:solidFill>
                  <a:schemeClr val="accent1"/>
                </a:solidFill>
                <a:latin typeface="Calibri"/>
                <a:ea typeface="Calibri"/>
                <a:cs typeface="Calibri"/>
                <a:sym typeface="Calibri"/>
              </a:rPr>
              <a:t>There are consequences to inaction. There are consequences to indifference. And they reverberate far beyond the walls of the projects, or the borders of the barrio, or the roads of the reservation. They sap us of our strength as a nation. It means we’re not as good as we could be. And over time, it wears us out. Over time, it weakens our nation as a whole. The good news is, it doesn’t have to be this way. We can have the courage to change. We can make a difference. We can remember that these kids are our kids. “For these are all our children, ” James Baldwin once wrote. “We will all profit by, or pay for, whatever they become.”</a:t>
            </a:r>
            <a:endParaRPr b="1" sz="2200">
              <a:solidFill>
                <a:schemeClr val="accent1"/>
              </a:solidFill>
            </a:endParaRPr>
          </a:p>
        </p:txBody>
      </p:sp>
      <p:sp>
        <p:nvSpPr>
          <p:cNvPr id="417" name="Google Shape;417;p44"/>
          <p:cNvSpPr txBox="1"/>
          <p:nvPr>
            <p:ph idx="1" type="subTitle"/>
          </p:nvPr>
        </p:nvSpPr>
        <p:spPr>
          <a:xfrm>
            <a:off x="1223525" y="5468724"/>
            <a:ext cx="8825700" cy="623100"/>
          </a:xfrm>
          <a:prstGeom prst="rect">
            <a:avLst/>
          </a:prstGeom>
        </p:spPr>
        <p:txBody>
          <a:bodyPr anchorCtr="0" anchor="t" bIns="45700" lIns="91425" spcFirstLastPara="1" rIns="91425" wrap="square" tIns="45700">
            <a:noAutofit/>
          </a:bodyPr>
          <a:lstStyle/>
          <a:p>
            <a:pPr indent="0" lvl="0" marL="0" rtl="0" algn="l">
              <a:lnSpc>
                <a:spcPct val="80000"/>
              </a:lnSpc>
              <a:spcBef>
                <a:spcPts val="1000"/>
              </a:spcBef>
              <a:spcAft>
                <a:spcPts val="0"/>
              </a:spcAft>
              <a:buClr>
                <a:schemeClr val="dk1"/>
              </a:buClr>
              <a:buSzPts val="1120"/>
              <a:buFont typeface="Arial"/>
              <a:buNone/>
            </a:pPr>
            <a:r>
              <a:rPr b="1" lang="en-US" sz="1400">
                <a:solidFill>
                  <a:srgbClr val="FFFFFF"/>
                </a:solidFill>
                <a:latin typeface="Calibri"/>
                <a:ea typeface="Calibri"/>
                <a:cs typeface="Calibri"/>
                <a:sym typeface="Calibri"/>
              </a:rPr>
              <a:t>Remarks by President Barack Obama at Launch of the My Brother's Keeper Alliance, May 4, 2015, Lehman College, West Bronx, New York </a:t>
            </a:r>
            <a:endParaRPr>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9" name="Shape 269"/>
        <p:cNvGrpSpPr/>
        <p:nvPr/>
      </p:nvGrpSpPr>
      <p:grpSpPr>
        <a:xfrm>
          <a:off x="0" y="0"/>
          <a:ext cx="0" cy="0"/>
          <a:chOff x="0" y="0"/>
          <a:chExt cx="0" cy="0"/>
        </a:xfrm>
      </p:grpSpPr>
      <p:sp>
        <p:nvSpPr>
          <p:cNvPr id="270" name="Google Shape;270;p21"/>
          <p:cNvSpPr txBox="1"/>
          <p:nvPr>
            <p:ph type="title"/>
          </p:nvPr>
        </p:nvSpPr>
        <p:spPr>
          <a:xfrm>
            <a:off x="1740093" y="975070"/>
            <a:ext cx="8761500" cy="707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2"/>
              </a:buClr>
              <a:buSzPts val="3600"/>
              <a:buFont typeface="Century Gothic"/>
              <a:buNone/>
            </a:pPr>
            <a:r>
              <a:rPr lang="en-US"/>
              <a:t>Facts About School Attendance</a:t>
            </a:r>
            <a:endParaRPr/>
          </a:p>
        </p:txBody>
      </p:sp>
      <p:sp>
        <p:nvSpPr>
          <p:cNvPr id="271" name="Google Shape;271;p21"/>
          <p:cNvSpPr txBox="1"/>
          <p:nvPr>
            <p:ph idx="1" type="body"/>
          </p:nvPr>
        </p:nvSpPr>
        <p:spPr>
          <a:xfrm>
            <a:off x="137150" y="2305875"/>
            <a:ext cx="11967300" cy="45522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520"/>
              <a:buChar char="►"/>
            </a:pPr>
            <a:r>
              <a:rPr lang="en-US" sz="1900"/>
              <a:t>Absenteeism in the first month of school can predict poor attendance throughout the school year. Almost 60% of the NPS students who missed 2-4 days in September missed nearly a month of school. </a:t>
            </a:r>
            <a:endParaRPr/>
          </a:p>
          <a:p>
            <a:pPr indent="-342900" lvl="0" marL="342900" rtl="0" algn="l">
              <a:spcBef>
                <a:spcPts val="1000"/>
              </a:spcBef>
              <a:spcAft>
                <a:spcPts val="0"/>
              </a:spcAft>
              <a:buSzPts val="1520"/>
              <a:buChar char="►"/>
            </a:pPr>
            <a:r>
              <a:rPr lang="en-US" sz="1900"/>
              <a:t>Approximately 9,616 NPS students missed nearly a month of school last year. </a:t>
            </a:r>
            <a:endParaRPr/>
          </a:p>
          <a:p>
            <a:pPr indent="-342900" lvl="0" marL="342900" rtl="0" algn="l">
              <a:spcBef>
                <a:spcPts val="1000"/>
              </a:spcBef>
              <a:spcAft>
                <a:spcPts val="0"/>
              </a:spcAft>
              <a:buSzPts val="1520"/>
              <a:buChar char="►"/>
            </a:pPr>
            <a:r>
              <a:rPr lang="en-US" sz="1900"/>
              <a:t>Poor attendance can influence whether children read proficiently by the end of third grade or be held back.  </a:t>
            </a:r>
            <a:endParaRPr/>
          </a:p>
          <a:p>
            <a:pPr indent="-342900" lvl="0" marL="342900" rtl="0" algn="l">
              <a:spcBef>
                <a:spcPts val="1000"/>
              </a:spcBef>
              <a:spcAft>
                <a:spcPts val="0"/>
              </a:spcAft>
              <a:buSzPts val="1520"/>
              <a:buChar char="►"/>
            </a:pPr>
            <a:r>
              <a:rPr lang="en-US" sz="1900"/>
              <a:t>By 6th grade, chronic absence becomes a leading indicator that a student will drop out of high school.  </a:t>
            </a:r>
            <a:endParaRPr/>
          </a:p>
          <a:p>
            <a:pPr indent="-342900" lvl="0" marL="342900" rtl="0" algn="l">
              <a:spcBef>
                <a:spcPts val="1000"/>
              </a:spcBef>
              <a:spcAft>
                <a:spcPts val="0"/>
              </a:spcAft>
              <a:buSzPts val="1520"/>
              <a:buChar char="►"/>
            </a:pPr>
            <a:r>
              <a:rPr lang="en-US" sz="1900"/>
              <a:t>Two absences a month will make a student chronically absent. </a:t>
            </a:r>
            <a:endParaRPr/>
          </a:p>
          <a:p>
            <a:pPr indent="-342900" lvl="0" marL="342900" rtl="0" algn="l">
              <a:spcBef>
                <a:spcPts val="1000"/>
              </a:spcBef>
              <a:spcAft>
                <a:spcPts val="0"/>
              </a:spcAft>
              <a:buSzPts val="1520"/>
              <a:buChar char="►"/>
            </a:pPr>
            <a:r>
              <a:rPr lang="en-US" sz="1900"/>
              <a:t>When students improve their attendance rates, they improve their academic prospects and chances for graduating. </a:t>
            </a:r>
            <a:endParaRPr/>
          </a:p>
          <a:p>
            <a:pPr indent="-342900" lvl="0" marL="342900" rtl="0" algn="l">
              <a:spcBef>
                <a:spcPts val="1000"/>
              </a:spcBef>
              <a:spcAft>
                <a:spcPts val="0"/>
              </a:spcAft>
              <a:buSzPts val="1520"/>
              <a:buChar char="►"/>
            </a:pPr>
            <a:r>
              <a:rPr lang="en-US" sz="1900"/>
              <a:t>Attendance improves when schools engage students and parents in positive ways and when schools provide mentors for chronically absent students.  </a:t>
            </a:r>
            <a:r>
              <a:rPr lang="en-US"/>
              <a:t> </a:t>
            </a:r>
            <a:endParaRPr/>
          </a:p>
          <a:p>
            <a:pPr indent="-251459" lvl="0" marL="342900" rtl="0" algn="l">
              <a:spcBef>
                <a:spcPts val="1000"/>
              </a:spcBef>
              <a:spcAft>
                <a:spcPts val="0"/>
              </a:spcAft>
              <a:buSzPts val="144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5" name="Shape 275"/>
        <p:cNvGrpSpPr/>
        <p:nvPr/>
      </p:nvGrpSpPr>
      <p:grpSpPr>
        <a:xfrm>
          <a:off x="0" y="0"/>
          <a:ext cx="0" cy="0"/>
          <a:chOff x="0" y="0"/>
          <a:chExt cx="0" cy="0"/>
        </a:xfrm>
      </p:grpSpPr>
      <p:sp>
        <p:nvSpPr>
          <p:cNvPr id="276" name="Google Shape;276;p22"/>
          <p:cNvSpPr txBox="1"/>
          <p:nvPr>
            <p:ph type="title"/>
          </p:nvPr>
        </p:nvSpPr>
        <p:spPr>
          <a:xfrm>
            <a:off x="857200" y="817275"/>
            <a:ext cx="9357000" cy="13146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sz="4000"/>
              <a:t>Exercise:  Illustrate The Gap in 3rd Grade Reading</a:t>
            </a:r>
            <a:endParaRPr sz="4000"/>
          </a:p>
        </p:txBody>
      </p:sp>
      <p:sp>
        <p:nvSpPr>
          <p:cNvPr id="277" name="Google Shape;277;p22"/>
          <p:cNvSpPr txBox="1"/>
          <p:nvPr>
            <p:ph idx="1" type="body"/>
          </p:nvPr>
        </p:nvSpPr>
        <p:spPr>
          <a:xfrm>
            <a:off x="284275" y="2603500"/>
            <a:ext cx="11370600" cy="37569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sz="3000"/>
              <a:t>Purpose: The purpose of this activity is to illustrate how the gap in 3rd grade reading grows as children have or do not have:</a:t>
            </a:r>
            <a:endParaRPr sz="3000"/>
          </a:p>
          <a:p>
            <a:pPr indent="-393700" lvl="0" marL="457200" rtl="0" algn="l">
              <a:spcBef>
                <a:spcPts val="1000"/>
              </a:spcBef>
              <a:spcAft>
                <a:spcPts val="0"/>
              </a:spcAft>
              <a:buSzPts val="2600"/>
              <a:buAutoNum type="arabicPeriod"/>
            </a:pPr>
            <a:r>
              <a:rPr lang="en-US" sz="2600"/>
              <a:t>Access to high quality preschool programs </a:t>
            </a:r>
            <a:endParaRPr sz="2600"/>
          </a:p>
          <a:p>
            <a:pPr indent="-393700" lvl="0" marL="457200" rtl="0" algn="l">
              <a:spcBef>
                <a:spcPts val="0"/>
              </a:spcBef>
              <a:spcAft>
                <a:spcPts val="0"/>
              </a:spcAft>
              <a:buSzPts val="2600"/>
              <a:buAutoNum type="arabicPeriod"/>
            </a:pPr>
            <a:r>
              <a:rPr lang="en-US" sz="2600"/>
              <a:t>Regular preschool and school attendance</a:t>
            </a:r>
            <a:endParaRPr sz="2600"/>
          </a:p>
          <a:p>
            <a:pPr indent="-393700" lvl="0" marL="457200" rtl="0" algn="l">
              <a:spcBef>
                <a:spcPts val="0"/>
              </a:spcBef>
              <a:spcAft>
                <a:spcPts val="0"/>
              </a:spcAft>
              <a:buSzPts val="2600"/>
              <a:buAutoNum type="arabicPeriod"/>
            </a:pPr>
            <a:r>
              <a:rPr lang="en-US" sz="2600"/>
              <a:t>Summer learning opportunities</a:t>
            </a:r>
            <a:endParaRPr sz="2600"/>
          </a:p>
          <a:p>
            <a:pPr indent="0" lvl="0" marL="457200" rtl="0" algn="l">
              <a:spcBef>
                <a:spcPts val="100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1" name="Shape 281"/>
        <p:cNvGrpSpPr/>
        <p:nvPr/>
      </p:nvGrpSpPr>
      <p:grpSpPr>
        <a:xfrm>
          <a:off x="0" y="0"/>
          <a:ext cx="0" cy="0"/>
          <a:chOff x="0" y="0"/>
          <a:chExt cx="0" cy="0"/>
        </a:xfrm>
      </p:grpSpPr>
      <p:sp>
        <p:nvSpPr>
          <p:cNvPr id="282" name="Google Shape;282;p23"/>
          <p:cNvSpPr txBox="1"/>
          <p:nvPr>
            <p:ph type="title"/>
          </p:nvPr>
        </p:nvSpPr>
        <p:spPr>
          <a:xfrm>
            <a:off x="1333629" y="973668"/>
            <a:ext cx="8761413" cy="70696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2"/>
              </a:buClr>
              <a:buSzPts val="3600"/>
              <a:buFont typeface="Century Gothic"/>
              <a:buNone/>
            </a:pPr>
            <a:r>
              <a:rPr lang="en-US"/>
              <a:t>Truancy Vs. Chronic Absence</a:t>
            </a:r>
            <a:endParaRPr/>
          </a:p>
        </p:txBody>
      </p:sp>
      <p:sp>
        <p:nvSpPr>
          <p:cNvPr id="283" name="Google Shape;283;p23"/>
          <p:cNvSpPr txBox="1"/>
          <p:nvPr>
            <p:ph idx="1" type="body"/>
          </p:nvPr>
        </p:nvSpPr>
        <p:spPr>
          <a:xfrm>
            <a:off x="1154954" y="2603500"/>
            <a:ext cx="4825157" cy="576262"/>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SzPts val="1920"/>
              <a:buNone/>
            </a:pPr>
            <a:r>
              <a:rPr b="1" lang="en-US" u="sng"/>
              <a:t>Truancy</a:t>
            </a:r>
            <a:endParaRPr/>
          </a:p>
        </p:txBody>
      </p:sp>
      <p:sp>
        <p:nvSpPr>
          <p:cNvPr id="284" name="Google Shape;284;p23"/>
          <p:cNvSpPr txBox="1"/>
          <p:nvPr>
            <p:ph idx="2" type="body"/>
          </p:nvPr>
        </p:nvSpPr>
        <p:spPr>
          <a:xfrm>
            <a:off x="1154954" y="3179762"/>
            <a:ext cx="4825158" cy="2840039"/>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920"/>
              <a:buChar char="►"/>
            </a:pPr>
            <a:r>
              <a:rPr lang="en-US" sz="2400"/>
              <a:t>Counts only unexcused absences</a:t>
            </a:r>
            <a:endParaRPr/>
          </a:p>
          <a:p>
            <a:pPr indent="-342900" lvl="0" marL="342900" rtl="0" algn="l">
              <a:spcBef>
                <a:spcPts val="1000"/>
              </a:spcBef>
              <a:spcAft>
                <a:spcPts val="0"/>
              </a:spcAft>
              <a:buSzPts val="1920"/>
              <a:buChar char="►"/>
            </a:pPr>
            <a:r>
              <a:rPr lang="en-US" sz="2400"/>
              <a:t>Emphasized compliance with school rules</a:t>
            </a:r>
            <a:endParaRPr/>
          </a:p>
          <a:p>
            <a:pPr indent="-342900" lvl="0" marL="342900" rtl="0" algn="l">
              <a:spcBef>
                <a:spcPts val="1000"/>
              </a:spcBef>
              <a:spcAft>
                <a:spcPts val="0"/>
              </a:spcAft>
              <a:buSzPts val="1920"/>
              <a:buChar char="►"/>
            </a:pPr>
            <a:r>
              <a:rPr lang="en-US" sz="2400"/>
              <a:t>Relies on legal &amp; administrative solutions</a:t>
            </a:r>
            <a:endParaRPr/>
          </a:p>
          <a:p>
            <a:pPr indent="-251459" lvl="0" marL="342900" rtl="0" algn="l">
              <a:spcBef>
                <a:spcPts val="1000"/>
              </a:spcBef>
              <a:spcAft>
                <a:spcPts val="0"/>
              </a:spcAft>
              <a:buSzPts val="1440"/>
              <a:buNone/>
            </a:pPr>
            <a:r>
              <a:t/>
            </a:r>
            <a:endParaRPr/>
          </a:p>
          <a:p>
            <a:pPr indent="-251459" lvl="0" marL="342900" rtl="0" algn="l">
              <a:spcBef>
                <a:spcPts val="1000"/>
              </a:spcBef>
              <a:spcAft>
                <a:spcPts val="0"/>
              </a:spcAft>
              <a:buSzPts val="1440"/>
              <a:buNone/>
            </a:pPr>
            <a:r>
              <a:t/>
            </a:r>
            <a:endParaRPr/>
          </a:p>
        </p:txBody>
      </p:sp>
      <p:sp>
        <p:nvSpPr>
          <p:cNvPr id="285" name="Google Shape;285;p23"/>
          <p:cNvSpPr txBox="1"/>
          <p:nvPr>
            <p:ph idx="3" type="body"/>
          </p:nvPr>
        </p:nvSpPr>
        <p:spPr>
          <a:xfrm>
            <a:off x="6208712" y="2603500"/>
            <a:ext cx="4825159" cy="576262"/>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SzPts val="1920"/>
              <a:buNone/>
            </a:pPr>
            <a:r>
              <a:rPr b="1" lang="en-US" u="sng"/>
              <a:t>Chronic Absence</a:t>
            </a:r>
            <a:endParaRPr/>
          </a:p>
        </p:txBody>
      </p:sp>
      <p:sp>
        <p:nvSpPr>
          <p:cNvPr id="286" name="Google Shape;286;p23"/>
          <p:cNvSpPr txBox="1"/>
          <p:nvPr>
            <p:ph idx="4" type="body"/>
          </p:nvPr>
        </p:nvSpPr>
        <p:spPr>
          <a:xfrm>
            <a:off x="6208710" y="3179762"/>
            <a:ext cx="4825159" cy="2840039"/>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SzPts val="1920"/>
              <a:buChar char="►"/>
            </a:pPr>
            <a:r>
              <a:rPr lang="en-US" sz="2400"/>
              <a:t>Counts all absences excused, unexcused &amp; suspensions</a:t>
            </a:r>
            <a:endParaRPr/>
          </a:p>
          <a:p>
            <a:pPr indent="-342900" lvl="0" marL="342900" rtl="0" algn="l">
              <a:lnSpc>
                <a:spcPct val="90000"/>
              </a:lnSpc>
              <a:spcBef>
                <a:spcPts val="1000"/>
              </a:spcBef>
              <a:spcAft>
                <a:spcPts val="0"/>
              </a:spcAft>
              <a:buSzPts val="1920"/>
              <a:buChar char="►"/>
            </a:pPr>
            <a:r>
              <a:rPr lang="en-US" sz="2400"/>
              <a:t>Emphasizes academic impact of missed days</a:t>
            </a:r>
            <a:endParaRPr/>
          </a:p>
          <a:p>
            <a:pPr indent="-342900" lvl="0" marL="342900" rtl="0" algn="l">
              <a:lnSpc>
                <a:spcPct val="90000"/>
              </a:lnSpc>
              <a:spcBef>
                <a:spcPts val="1000"/>
              </a:spcBef>
              <a:spcAft>
                <a:spcPts val="0"/>
              </a:spcAft>
              <a:buSzPts val="1920"/>
              <a:buChar char="►"/>
            </a:pPr>
            <a:r>
              <a:rPr lang="en-US" sz="2400"/>
              <a:t>Uses community-based, positive strategies</a:t>
            </a:r>
            <a:endParaRPr/>
          </a:p>
          <a:p>
            <a:pPr indent="-251459" lvl="0" marL="342900" rtl="0" algn="l">
              <a:lnSpc>
                <a:spcPct val="90000"/>
              </a:lnSpc>
              <a:spcBef>
                <a:spcPts val="1000"/>
              </a:spcBef>
              <a:spcAft>
                <a:spcPts val="0"/>
              </a:spcAft>
              <a:buSzPts val="144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0" name="Shape 290"/>
        <p:cNvGrpSpPr/>
        <p:nvPr/>
      </p:nvGrpSpPr>
      <p:grpSpPr>
        <a:xfrm>
          <a:off x="0" y="0"/>
          <a:ext cx="0" cy="0"/>
          <a:chOff x="0" y="0"/>
          <a:chExt cx="0" cy="0"/>
        </a:xfrm>
      </p:grpSpPr>
      <p:sp>
        <p:nvSpPr>
          <p:cNvPr id="291" name="Google Shape;291;p24"/>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2"/>
              </a:buClr>
              <a:buSzPts val="4800"/>
              <a:buFont typeface="Century Gothic"/>
              <a:buNone/>
            </a:pPr>
            <a:r>
              <a:rPr lang="en-US" sz="4800"/>
              <a:t>Intervention</a:t>
            </a:r>
            <a:r>
              <a:rPr lang="en-US" sz="6000"/>
              <a:t> </a:t>
            </a:r>
            <a:r>
              <a:rPr lang="en-US" sz="4800"/>
              <a:t>System</a:t>
            </a:r>
            <a:endParaRPr sz="4800"/>
          </a:p>
        </p:txBody>
      </p:sp>
      <p:sp>
        <p:nvSpPr>
          <p:cNvPr id="292" name="Google Shape;292;p24"/>
          <p:cNvSpPr txBox="1"/>
          <p:nvPr>
            <p:ph idx="1" type="body"/>
          </p:nvPr>
        </p:nvSpPr>
        <p:spPr>
          <a:xfrm>
            <a:off x="1154954" y="2315371"/>
            <a:ext cx="3129168" cy="576262"/>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SzPts val="1920"/>
              <a:buNone/>
            </a:pPr>
            <a:r>
              <a:rPr lang="en-US"/>
              <a:t>Prevention</a:t>
            </a:r>
            <a:endParaRPr/>
          </a:p>
        </p:txBody>
      </p:sp>
      <p:sp>
        <p:nvSpPr>
          <p:cNvPr id="293" name="Google Shape;293;p24"/>
          <p:cNvSpPr txBox="1"/>
          <p:nvPr>
            <p:ph idx="2" type="body"/>
          </p:nvPr>
        </p:nvSpPr>
        <p:spPr>
          <a:xfrm>
            <a:off x="1154954" y="3175631"/>
            <a:ext cx="3129168" cy="2833496"/>
          </a:xfrm>
          <a:prstGeom prst="rect">
            <a:avLst/>
          </a:prstGeom>
          <a:noFill/>
          <a:ln>
            <a:noFill/>
          </a:ln>
        </p:spPr>
        <p:txBody>
          <a:bodyPr anchorCtr="0" anchor="t" bIns="45700" lIns="91425" spcFirstLastPara="1" rIns="91425" wrap="square" tIns="45700">
            <a:noAutofit/>
          </a:bodyPr>
          <a:lstStyle/>
          <a:p>
            <a:pPr indent="-285750" lvl="0" marL="285750" rtl="0" algn="l">
              <a:spcBef>
                <a:spcPts val="0"/>
              </a:spcBef>
              <a:spcAft>
                <a:spcPts val="0"/>
              </a:spcAft>
              <a:buSzPts val="1360"/>
              <a:buFont typeface="Noto Sans Symbols"/>
              <a:buChar char="❖"/>
            </a:pPr>
            <a:r>
              <a:rPr lang="en-US" sz="1700"/>
              <a:t>Engaging School Climate</a:t>
            </a:r>
            <a:endParaRPr/>
          </a:p>
          <a:p>
            <a:pPr indent="-285750" lvl="0" marL="285750" rtl="0" algn="l">
              <a:spcBef>
                <a:spcPts val="1000"/>
              </a:spcBef>
              <a:spcAft>
                <a:spcPts val="0"/>
              </a:spcAft>
              <a:buSzPts val="1360"/>
              <a:buFont typeface="Noto Sans Symbols"/>
              <a:buChar char="❖"/>
            </a:pPr>
            <a:r>
              <a:rPr lang="en-US" sz="1700"/>
              <a:t>Positive relationships with students and families</a:t>
            </a:r>
            <a:endParaRPr/>
          </a:p>
          <a:p>
            <a:pPr indent="-285750" lvl="0" marL="285750" rtl="0" algn="l">
              <a:spcBef>
                <a:spcPts val="1000"/>
              </a:spcBef>
              <a:spcAft>
                <a:spcPts val="0"/>
              </a:spcAft>
              <a:buSzPts val="1360"/>
              <a:buFont typeface="Noto Sans Symbols"/>
              <a:buChar char="❖"/>
            </a:pPr>
            <a:r>
              <a:rPr lang="en-US" sz="1700"/>
              <a:t>Impact of absences on achievement widely understood</a:t>
            </a:r>
            <a:endParaRPr/>
          </a:p>
          <a:p>
            <a:pPr indent="-285750" lvl="0" marL="285750" rtl="0" algn="l">
              <a:spcBef>
                <a:spcPts val="1000"/>
              </a:spcBef>
              <a:spcAft>
                <a:spcPts val="0"/>
              </a:spcAft>
              <a:buSzPts val="1360"/>
              <a:buFont typeface="Noto Sans Symbols"/>
              <a:buChar char="❖"/>
            </a:pPr>
            <a:r>
              <a:rPr lang="en-US" sz="1700"/>
              <a:t>Chronic absence data monitored</a:t>
            </a:r>
            <a:endParaRPr/>
          </a:p>
          <a:p>
            <a:pPr indent="-214630" lvl="0" marL="285750" rtl="0" algn="l">
              <a:spcBef>
                <a:spcPts val="1000"/>
              </a:spcBef>
              <a:spcAft>
                <a:spcPts val="0"/>
              </a:spcAft>
              <a:buSzPts val="1120"/>
              <a:buFont typeface="Noto Sans Symbols"/>
              <a:buNone/>
            </a:pPr>
            <a:r>
              <a:t/>
            </a:r>
            <a:endParaRPr/>
          </a:p>
          <a:p>
            <a:pPr indent="-214630" lvl="0" marL="285750" rtl="0" algn="l">
              <a:spcBef>
                <a:spcPts val="1000"/>
              </a:spcBef>
              <a:spcAft>
                <a:spcPts val="0"/>
              </a:spcAft>
              <a:buSzPts val="1120"/>
              <a:buFont typeface="Noto Sans Symbols"/>
              <a:buNone/>
            </a:pPr>
            <a:r>
              <a:t/>
            </a:r>
            <a:endParaRPr/>
          </a:p>
        </p:txBody>
      </p:sp>
      <p:sp>
        <p:nvSpPr>
          <p:cNvPr id="294" name="Google Shape;294;p24"/>
          <p:cNvSpPr txBox="1"/>
          <p:nvPr>
            <p:ph idx="3" type="body"/>
          </p:nvPr>
        </p:nvSpPr>
        <p:spPr>
          <a:xfrm>
            <a:off x="4512721" y="2347124"/>
            <a:ext cx="3145380" cy="576262"/>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SzPts val="1920"/>
              <a:buNone/>
            </a:pPr>
            <a:r>
              <a:rPr lang="en-US"/>
              <a:t>Early Intervention</a:t>
            </a:r>
            <a:endParaRPr/>
          </a:p>
        </p:txBody>
      </p:sp>
      <p:sp>
        <p:nvSpPr>
          <p:cNvPr id="295" name="Google Shape;295;p24"/>
          <p:cNvSpPr txBox="1"/>
          <p:nvPr>
            <p:ph idx="4" type="body"/>
          </p:nvPr>
        </p:nvSpPr>
        <p:spPr>
          <a:xfrm>
            <a:off x="4512721" y="3163612"/>
            <a:ext cx="3145380" cy="2833495"/>
          </a:xfrm>
          <a:prstGeom prst="rect">
            <a:avLst/>
          </a:prstGeom>
          <a:noFill/>
          <a:ln>
            <a:noFill/>
          </a:ln>
        </p:spPr>
        <p:txBody>
          <a:bodyPr anchorCtr="0" anchor="t" bIns="45700" lIns="91425" spcFirstLastPara="1" rIns="91425" wrap="square" tIns="45700">
            <a:noAutofit/>
          </a:bodyPr>
          <a:lstStyle/>
          <a:p>
            <a:pPr indent="-285750" lvl="0" marL="285750" rtl="0" algn="l">
              <a:spcBef>
                <a:spcPts val="0"/>
              </a:spcBef>
              <a:spcAft>
                <a:spcPts val="0"/>
              </a:spcAft>
              <a:buSzPts val="1360"/>
              <a:buFont typeface="Noto Sans Symbols"/>
              <a:buChar char="❖"/>
            </a:pPr>
            <a:r>
              <a:rPr lang="en-US" sz="1700"/>
              <a:t>Personalized early outreach</a:t>
            </a:r>
            <a:endParaRPr/>
          </a:p>
          <a:p>
            <a:pPr indent="-285750" lvl="0" marL="285750" rtl="0" algn="l">
              <a:spcBef>
                <a:spcPts val="1000"/>
              </a:spcBef>
              <a:spcAft>
                <a:spcPts val="0"/>
              </a:spcAft>
              <a:buSzPts val="1360"/>
              <a:buFont typeface="Noto Sans Symbols"/>
              <a:buChar char="❖"/>
            </a:pPr>
            <a:r>
              <a:rPr lang="en-US" sz="1700"/>
              <a:t>Action plan addresses barriers and increases engagement</a:t>
            </a:r>
            <a:endParaRPr/>
          </a:p>
          <a:p>
            <a:pPr indent="-285750" lvl="0" marL="285750" rtl="0" algn="l">
              <a:spcBef>
                <a:spcPts val="1000"/>
              </a:spcBef>
              <a:spcAft>
                <a:spcPts val="0"/>
              </a:spcAft>
              <a:buSzPts val="1360"/>
              <a:buFont typeface="Noto Sans Symbols"/>
              <a:buChar char="❖"/>
            </a:pPr>
            <a:r>
              <a:rPr lang="en-US" sz="1700"/>
              <a:t>Caring mentors</a:t>
            </a:r>
            <a:endParaRPr/>
          </a:p>
          <a:p>
            <a:pPr indent="0" lvl="0" marL="0" rtl="0" algn="l">
              <a:spcBef>
                <a:spcPts val="1000"/>
              </a:spcBef>
              <a:spcAft>
                <a:spcPts val="0"/>
              </a:spcAft>
              <a:buSzPts val="1120"/>
              <a:buNone/>
            </a:pPr>
            <a:r>
              <a:t/>
            </a:r>
            <a:endParaRPr/>
          </a:p>
          <a:p>
            <a:pPr indent="0" lvl="0" marL="0" rtl="0" algn="l">
              <a:spcBef>
                <a:spcPts val="1000"/>
              </a:spcBef>
              <a:spcAft>
                <a:spcPts val="0"/>
              </a:spcAft>
              <a:buSzPts val="1120"/>
              <a:buNone/>
            </a:pPr>
            <a:r>
              <a:t/>
            </a:r>
            <a:endParaRPr/>
          </a:p>
        </p:txBody>
      </p:sp>
      <p:sp>
        <p:nvSpPr>
          <p:cNvPr id="296" name="Google Shape;296;p24"/>
          <p:cNvSpPr txBox="1"/>
          <p:nvPr>
            <p:ph idx="5" type="body"/>
          </p:nvPr>
        </p:nvSpPr>
        <p:spPr>
          <a:xfrm>
            <a:off x="7886700" y="2476564"/>
            <a:ext cx="3161029" cy="687050"/>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SzPts val="1920"/>
              <a:buNone/>
            </a:pPr>
            <a:r>
              <a:rPr lang="en-US"/>
              <a:t>Specialized Supports</a:t>
            </a:r>
            <a:endParaRPr/>
          </a:p>
        </p:txBody>
      </p:sp>
      <p:sp>
        <p:nvSpPr>
          <p:cNvPr id="297" name="Google Shape;297;p24"/>
          <p:cNvSpPr txBox="1"/>
          <p:nvPr>
            <p:ph idx="6" type="body"/>
          </p:nvPr>
        </p:nvSpPr>
        <p:spPr>
          <a:xfrm>
            <a:off x="7883010" y="3163614"/>
            <a:ext cx="3164719" cy="2833493"/>
          </a:xfrm>
          <a:prstGeom prst="rect">
            <a:avLst/>
          </a:prstGeom>
          <a:noFill/>
          <a:ln>
            <a:noFill/>
          </a:ln>
        </p:spPr>
        <p:txBody>
          <a:bodyPr anchorCtr="0" anchor="t" bIns="45700" lIns="91425" spcFirstLastPara="1" rIns="91425" wrap="square" tIns="45700">
            <a:noAutofit/>
          </a:bodyPr>
          <a:lstStyle/>
          <a:p>
            <a:pPr indent="-285750" lvl="0" marL="285750" rtl="0" algn="l">
              <a:spcBef>
                <a:spcPts val="0"/>
              </a:spcBef>
              <a:spcAft>
                <a:spcPts val="0"/>
              </a:spcAft>
              <a:buSzPts val="1360"/>
              <a:buFont typeface="Noto Sans Symbols"/>
              <a:buChar char="❖"/>
            </a:pPr>
            <a:r>
              <a:rPr lang="en-US" sz="1700"/>
              <a:t>Coordinated school and interagency response</a:t>
            </a:r>
            <a:endParaRPr/>
          </a:p>
          <a:p>
            <a:pPr indent="-285750" lvl="0" marL="285750" rtl="0" algn="l">
              <a:spcBef>
                <a:spcPts val="1000"/>
              </a:spcBef>
              <a:spcAft>
                <a:spcPts val="0"/>
              </a:spcAft>
              <a:buSzPts val="1360"/>
              <a:buFont typeface="Noto Sans Symbols"/>
              <a:buChar char="❖"/>
            </a:pPr>
            <a:r>
              <a:rPr lang="en-US" sz="1700"/>
              <a:t>Legal intervention (last resort)</a:t>
            </a:r>
            <a:endParaRPr sz="17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1" name="Shape 301"/>
        <p:cNvGrpSpPr/>
        <p:nvPr/>
      </p:nvGrpSpPr>
      <p:grpSpPr>
        <a:xfrm>
          <a:off x="0" y="0"/>
          <a:ext cx="0" cy="0"/>
          <a:chOff x="0" y="0"/>
          <a:chExt cx="0" cy="0"/>
        </a:xfrm>
      </p:grpSpPr>
      <p:sp>
        <p:nvSpPr>
          <p:cNvPr id="302" name="Google Shape;302;p25"/>
          <p:cNvSpPr txBox="1"/>
          <p:nvPr>
            <p:ph type="title"/>
          </p:nvPr>
        </p:nvSpPr>
        <p:spPr>
          <a:xfrm>
            <a:off x="1715293" y="848139"/>
            <a:ext cx="8761413" cy="914399"/>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2"/>
              </a:buClr>
              <a:buSzPts val="2800"/>
              <a:buFont typeface="Century Gothic"/>
              <a:buNone/>
            </a:pPr>
            <a:r>
              <a:rPr lang="en-US" sz="2800"/>
              <a:t>Cultivate a School Wide Culture of Attendance</a:t>
            </a:r>
            <a:endParaRPr/>
          </a:p>
        </p:txBody>
      </p:sp>
      <p:sp>
        <p:nvSpPr>
          <p:cNvPr id="303" name="Google Shape;303;p25"/>
          <p:cNvSpPr txBox="1"/>
          <p:nvPr>
            <p:ph idx="1" type="body"/>
          </p:nvPr>
        </p:nvSpPr>
        <p:spPr>
          <a:xfrm>
            <a:off x="662609" y="2828786"/>
            <a:ext cx="11264348" cy="3280833"/>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SzPts val="1628"/>
              <a:buChar char="►"/>
            </a:pPr>
            <a:r>
              <a:rPr lang="en-US" sz="2035"/>
              <a:t>All schools should have a welcoming and engaging school environment that emphasizes building relationships with families and stresses the importance of going to class every day. </a:t>
            </a:r>
            <a:endParaRPr sz="2035"/>
          </a:p>
          <a:p>
            <a:pPr indent="-342900" lvl="0" marL="342900" rtl="0" algn="l">
              <a:lnSpc>
                <a:spcPct val="90000"/>
              </a:lnSpc>
              <a:spcBef>
                <a:spcPts val="1000"/>
              </a:spcBef>
              <a:spcAft>
                <a:spcPts val="0"/>
              </a:spcAft>
              <a:buSzPts val="1628"/>
              <a:buChar char="►"/>
            </a:pPr>
            <a:r>
              <a:rPr lang="en-US" sz="2035"/>
              <a:t>Principals can model this approach and engage staff in consistently sending the message that attendance matters.</a:t>
            </a:r>
            <a:endParaRPr/>
          </a:p>
          <a:p>
            <a:pPr indent="-342900" lvl="0" marL="342900" rtl="0" algn="l">
              <a:lnSpc>
                <a:spcPct val="90000"/>
              </a:lnSpc>
              <a:spcBef>
                <a:spcPts val="1000"/>
              </a:spcBef>
              <a:spcAft>
                <a:spcPts val="0"/>
              </a:spcAft>
              <a:buSzPts val="1628"/>
              <a:buChar char="►"/>
            </a:pPr>
            <a:r>
              <a:rPr lang="en-US" sz="2035"/>
              <a:t>Principals and school staff are well positioned to help families understand what their children are learning in school and what the children will miss if they are absent. </a:t>
            </a:r>
            <a:endParaRPr sz="2035"/>
          </a:p>
          <a:p>
            <a:pPr indent="-342900" lvl="0" marL="342900" rtl="0" algn="l">
              <a:lnSpc>
                <a:spcPct val="90000"/>
              </a:lnSpc>
              <a:spcBef>
                <a:spcPts val="1000"/>
              </a:spcBef>
              <a:spcAft>
                <a:spcPts val="0"/>
              </a:spcAft>
              <a:buSzPts val="1628"/>
              <a:buChar char="►"/>
            </a:pPr>
            <a:r>
              <a:rPr lang="en-US" sz="2035"/>
              <a:t>Parents and students may not realize that even excused absences, if they accumulate, can be a problem and lead to falling behind in the classroom. Few families realize that absenteeism is a problem as early as kindergarten and preschool.</a:t>
            </a:r>
            <a:endParaRPr/>
          </a:p>
          <a:p>
            <a:pPr indent="-258318" lvl="0" marL="342900" rtl="0" algn="l">
              <a:lnSpc>
                <a:spcPct val="90000"/>
              </a:lnSpc>
              <a:spcBef>
                <a:spcPts val="1000"/>
              </a:spcBef>
              <a:spcAft>
                <a:spcPts val="0"/>
              </a:spcAft>
              <a:buSzPts val="1332"/>
              <a:buNone/>
            </a:pPr>
            <a:r>
              <a:t/>
            </a:r>
            <a:endParaRPr sz="1665"/>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7" name="Shape 307"/>
        <p:cNvGrpSpPr/>
        <p:nvPr/>
      </p:nvGrpSpPr>
      <p:grpSpPr>
        <a:xfrm>
          <a:off x="0" y="0"/>
          <a:ext cx="0" cy="0"/>
          <a:chOff x="0" y="0"/>
          <a:chExt cx="0" cy="0"/>
        </a:xfrm>
      </p:grpSpPr>
      <p:sp>
        <p:nvSpPr>
          <p:cNvPr id="308" name="Google Shape;308;p26"/>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2"/>
              </a:buClr>
              <a:buSzPts val="3600"/>
              <a:buFont typeface="Century Gothic"/>
              <a:buNone/>
            </a:pPr>
            <a:r>
              <a:rPr lang="en-US"/>
              <a:t>Initiatives</a:t>
            </a:r>
            <a:endParaRPr/>
          </a:p>
        </p:txBody>
      </p:sp>
      <p:sp>
        <p:nvSpPr>
          <p:cNvPr id="309" name="Google Shape;309;p26"/>
          <p:cNvSpPr txBox="1"/>
          <p:nvPr>
            <p:ph idx="1" type="body"/>
          </p:nvPr>
        </p:nvSpPr>
        <p:spPr>
          <a:xfrm>
            <a:off x="325820" y="2298700"/>
            <a:ext cx="11571889" cy="42672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600"/>
              <a:buChar char="►"/>
            </a:pPr>
            <a:r>
              <a:rPr b="1" lang="en-US" sz="2000"/>
              <a:t>Positive Behavior Supports</a:t>
            </a:r>
            <a:endParaRPr/>
          </a:p>
          <a:p>
            <a:pPr indent="-285750" lvl="1" marL="742950" rtl="0" algn="l">
              <a:spcBef>
                <a:spcPts val="1000"/>
              </a:spcBef>
              <a:spcAft>
                <a:spcPts val="0"/>
              </a:spcAft>
              <a:buSzPts val="1440"/>
              <a:buChar char="►"/>
            </a:pPr>
            <a:r>
              <a:rPr lang="en-US" sz="1800"/>
              <a:t>Monthly Celebratory Convocations</a:t>
            </a:r>
            <a:endParaRPr/>
          </a:p>
          <a:p>
            <a:pPr indent="-285750" lvl="1" marL="742950" rtl="0" algn="l">
              <a:spcBef>
                <a:spcPts val="1000"/>
              </a:spcBef>
              <a:spcAft>
                <a:spcPts val="0"/>
              </a:spcAft>
              <a:buSzPts val="1440"/>
              <a:buChar char="►"/>
            </a:pPr>
            <a:r>
              <a:rPr lang="en-US" sz="1800"/>
              <a:t>Awards for attendance</a:t>
            </a:r>
            <a:endParaRPr/>
          </a:p>
          <a:p>
            <a:pPr indent="-285750" lvl="1" marL="742950" rtl="0" algn="l">
              <a:spcBef>
                <a:spcPts val="1000"/>
              </a:spcBef>
              <a:spcAft>
                <a:spcPts val="0"/>
              </a:spcAft>
              <a:buSzPts val="1440"/>
              <a:buChar char="►"/>
            </a:pPr>
            <a:r>
              <a:rPr lang="en-US" sz="1800"/>
              <a:t>Trips, breakfast, luncheon incentives for perfect attendance</a:t>
            </a:r>
            <a:endParaRPr/>
          </a:p>
          <a:p>
            <a:pPr indent="-285750" lvl="1" marL="742950" rtl="0" algn="l">
              <a:spcBef>
                <a:spcPts val="1000"/>
              </a:spcBef>
              <a:spcAft>
                <a:spcPts val="0"/>
              </a:spcAft>
              <a:buSzPts val="1440"/>
              <a:buChar char="►"/>
            </a:pPr>
            <a:r>
              <a:rPr lang="en-US" sz="1800"/>
              <a:t>Acknowledgment</a:t>
            </a:r>
            <a:endParaRPr/>
          </a:p>
          <a:p>
            <a:pPr indent="-228600" lvl="2" marL="1143000" rtl="0" algn="l">
              <a:spcBef>
                <a:spcPts val="1000"/>
              </a:spcBef>
              <a:spcAft>
                <a:spcPts val="0"/>
              </a:spcAft>
              <a:buSzPts val="1280"/>
              <a:buChar char="►"/>
            </a:pPr>
            <a:r>
              <a:rPr lang="en-US" sz="1600"/>
              <a:t>Morning Announcements</a:t>
            </a:r>
            <a:endParaRPr/>
          </a:p>
          <a:p>
            <a:pPr indent="-228600" lvl="2" marL="1143000" rtl="0" algn="l">
              <a:spcBef>
                <a:spcPts val="1000"/>
              </a:spcBef>
              <a:spcAft>
                <a:spcPts val="0"/>
              </a:spcAft>
              <a:buSzPts val="1280"/>
              <a:buChar char="►"/>
            </a:pPr>
            <a:r>
              <a:rPr lang="en-US" sz="1600"/>
              <a:t>Display names of students with perfect attendance (monthly)</a:t>
            </a:r>
            <a:endParaRPr/>
          </a:p>
          <a:p>
            <a:pPr indent="-285750" lvl="1" marL="742950" rtl="0" algn="l">
              <a:spcBef>
                <a:spcPts val="1000"/>
              </a:spcBef>
              <a:spcAft>
                <a:spcPts val="0"/>
              </a:spcAft>
              <a:buSzPts val="1440"/>
              <a:buChar char="►"/>
            </a:pPr>
            <a:r>
              <a:rPr lang="en-US" sz="1800"/>
              <a:t>Displays promoting attendance (Data Wall)</a:t>
            </a:r>
            <a:endParaRPr sz="1800"/>
          </a:p>
          <a:p>
            <a:pPr indent="-228600" lvl="2" marL="1143000" rtl="0" algn="l">
              <a:spcBef>
                <a:spcPts val="1000"/>
              </a:spcBef>
              <a:spcAft>
                <a:spcPts val="0"/>
              </a:spcAft>
              <a:buSzPts val="1280"/>
              <a:buChar char="►"/>
            </a:pPr>
            <a:r>
              <a:rPr lang="en-US" sz="1600"/>
              <a:t>Student Generated &amp; Professional Posters</a:t>
            </a:r>
            <a:endParaRPr/>
          </a:p>
          <a:p>
            <a:pPr indent="-228600" lvl="2" marL="1143000" rtl="0" algn="l">
              <a:spcBef>
                <a:spcPts val="1000"/>
              </a:spcBef>
              <a:spcAft>
                <a:spcPts val="0"/>
              </a:spcAft>
              <a:buSzPts val="1280"/>
              <a:buChar char="►"/>
            </a:pPr>
            <a:r>
              <a:rPr lang="en-US" sz="1600"/>
              <a:t>Contests</a:t>
            </a:r>
            <a:endParaRPr/>
          </a:p>
          <a:p>
            <a:pPr indent="-228600" lvl="2" marL="1143000" rtl="0" algn="l">
              <a:spcBef>
                <a:spcPts val="1000"/>
              </a:spcBef>
              <a:spcAft>
                <a:spcPts val="0"/>
              </a:spcAft>
              <a:buSzPts val="1280"/>
              <a:buChar char="►"/>
            </a:pPr>
            <a:r>
              <a:rPr lang="en-US" sz="1600"/>
              <a:t>School &amp; District Wide </a:t>
            </a:r>
            <a:endParaRPr/>
          </a:p>
          <a:p>
            <a:pPr indent="-157480" lvl="2" marL="1143000" rtl="0" algn="l">
              <a:spcBef>
                <a:spcPts val="1000"/>
              </a:spcBef>
              <a:spcAft>
                <a:spcPts val="0"/>
              </a:spcAft>
              <a:buSzPts val="112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3" name="Shape 313"/>
        <p:cNvGrpSpPr/>
        <p:nvPr/>
      </p:nvGrpSpPr>
      <p:grpSpPr>
        <a:xfrm>
          <a:off x="0" y="0"/>
          <a:ext cx="0" cy="0"/>
          <a:chOff x="0" y="0"/>
          <a:chExt cx="0" cy="0"/>
        </a:xfrm>
      </p:grpSpPr>
      <p:sp>
        <p:nvSpPr>
          <p:cNvPr id="314" name="Google Shape;314;p27"/>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2"/>
              </a:buClr>
              <a:buSzPts val="3600"/>
              <a:buFont typeface="Century Gothic"/>
              <a:buNone/>
            </a:pPr>
            <a:r>
              <a:rPr lang="en-US"/>
              <a:t>Developing Systems</a:t>
            </a:r>
            <a:endParaRPr/>
          </a:p>
        </p:txBody>
      </p:sp>
      <p:sp>
        <p:nvSpPr>
          <p:cNvPr id="315" name="Google Shape;315;p27"/>
          <p:cNvSpPr txBox="1"/>
          <p:nvPr>
            <p:ph idx="1" type="body"/>
          </p:nvPr>
        </p:nvSpPr>
        <p:spPr>
          <a:xfrm>
            <a:off x="1154955" y="2260600"/>
            <a:ext cx="8761412" cy="43561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440"/>
              <a:buChar char="►"/>
            </a:pPr>
            <a:r>
              <a:rPr lang="en-US"/>
              <a:t>Tracking Daily Average Attendance</a:t>
            </a:r>
            <a:endParaRPr/>
          </a:p>
          <a:p>
            <a:pPr indent="-342900" lvl="0" marL="342900" rtl="0" algn="l">
              <a:spcBef>
                <a:spcPts val="1000"/>
              </a:spcBef>
              <a:spcAft>
                <a:spcPts val="0"/>
              </a:spcAft>
              <a:buSzPts val="1440"/>
              <a:buChar char="►"/>
            </a:pPr>
            <a:r>
              <a:rPr lang="en-US"/>
              <a:t>Ensuring Accuracy</a:t>
            </a:r>
            <a:endParaRPr/>
          </a:p>
          <a:p>
            <a:pPr indent="-342900" lvl="0" marL="342900" rtl="0" algn="l">
              <a:spcBef>
                <a:spcPts val="1000"/>
              </a:spcBef>
              <a:spcAft>
                <a:spcPts val="0"/>
              </a:spcAft>
              <a:buSzPts val="1440"/>
              <a:buChar char="►"/>
            </a:pPr>
            <a:r>
              <a:rPr lang="en-US"/>
              <a:t>Daily Data Cleanup</a:t>
            </a:r>
            <a:endParaRPr/>
          </a:p>
          <a:p>
            <a:pPr indent="-285750" lvl="1" marL="742950" rtl="0" algn="l">
              <a:spcBef>
                <a:spcPts val="1000"/>
              </a:spcBef>
              <a:spcAft>
                <a:spcPts val="0"/>
              </a:spcAft>
              <a:buSzPts val="1280"/>
              <a:buChar char="►"/>
            </a:pPr>
            <a:r>
              <a:rPr lang="en-US"/>
              <a:t>Distinguish between “cuts” and absences</a:t>
            </a:r>
            <a:endParaRPr/>
          </a:p>
          <a:p>
            <a:pPr indent="-285750" lvl="1" marL="742950" rtl="0" algn="l">
              <a:spcBef>
                <a:spcPts val="1000"/>
              </a:spcBef>
              <a:spcAft>
                <a:spcPts val="0"/>
              </a:spcAft>
              <a:buSzPts val="1280"/>
              <a:buChar char="►"/>
            </a:pPr>
            <a:r>
              <a:rPr lang="en-US"/>
              <a:t>Late vs absent</a:t>
            </a:r>
            <a:endParaRPr/>
          </a:p>
          <a:p>
            <a:pPr indent="-342900" lvl="0" marL="342900" rtl="0" algn="l">
              <a:spcBef>
                <a:spcPts val="1000"/>
              </a:spcBef>
              <a:spcAft>
                <a:spcPts val="0"/>
              </a:spcAft>
              <a:buSzPts val="1440"/>
              <a:buChar char="►"/>
            </a:pPr>
            <a:r>
              <a:rPr lang="en-US"/>
              <a:t>Weekly Attendance Review (Administrative Team)</a:t>
            </a:r>
            <a:endParaRPr/>
          </a:p>
          <a:p>
            <a:pPr indent="-342900" lvl="0" marL="342900" rtl="0" algn="l">
              <a:spcBef>
                <a:spcPts val="1000"/>
              </a:spcBef>
              <a:spcAft>
                <a:spcPts val="0"/>
              </a:spcAft>
              <a:buSzPts val="1440"/>
              <a:buChar char="►"/>
            </a:pPr>
            <a:r>
              <a:rPr lang="en-US"/>
              <a:t>Coordinate with Attendance Counselor, SST, I&amp;RS Teams</a:t>
            </a:r>
            <a:endParaRPr/>
          </a:p>
          <a:p>
            <a:pPr indent="-285750" lvl="1" marL="742950" rtl="0" algn="l">
              <a:spcBef>
                <a:spcPts val="1000"/>
              </a:spcBef>
              <a:spcAft>
                <a:spcPts val="0"/>
              </a:spcAft>
              <a:buSzPts val="1280"/>
              <a:buChar char="►"/>
            </a:pPr>
            <a:r>
              <a:rPr lang="en-US"/>
              <a:t>Develop action plans, parent conferences, monitor interventions</a:t>
            </a:r>
            <a:endParaRPr/>
          </a:p>
          <a:p>
            <a:pPr indent="-342900" lvl="0" marL="342900" rtl="0" algn="l">
              <a:spcBef>
                <a:spcPts val="1000"/>
              </a:spcBef>
              <a:spcAft>
                <a:spcPts val="0"/>
              </a:spcAft>
              <a:buSzPts val="1440"/>
              <a:buChar char="►"/>
            </a:pPr>
            <a:r>
              <a:rPr lang="en-US"/>
              <a:t>Establish call protocol</a:t>
            </a:r>
            <a:endParaRPr/>
          </a:p>
          <a:p>
            <a:pPr indent="-285750" lvl="1" marL="742950" rtl="0" algn="l">
              <a:spcBef>
                <a:spcPts val="1000"/>
              </a:spcBef>
              <a:spcAft>
                <a:spcPts val="0"/>
              </a:spcAft>
              <a:buSzPts val="1280"/>
              <a:buChar char="►"/>
            </a:pPr>
            <a:r>
              <a:rPr lang="en-US"/>
              <a:t>Staff members responsible for a group of students</a:t>
            </a:r>
            <a:endParaRPr/>
          </a:p>
          <a:p>
            <a:pPr indent="0" lvl="0" marL="0" rtl="0" algn="l">
              <a:spcBef>
                <a:spcPts val="1000"/>
              </a:spcBef>
              <a:spcAft>
                <a:spcPts val="0"/>
              </a:spcAft>
              <a:buSzPts val="1440"/>
              <a:buNone/>
            </a:pPr>
            <a:r>
              <a:t/>
            </a:r>
            <a:endParaRPr/>
          </a:p>
          <a:p>
            <a:pPr indent="-251459" lvl="0" marL="342900" rtl="0" algn="l">
              <a:spcBef>
                <a:spcPts val="1000"/>
              </a:spcBef>
              <a:spcAft>
                <a:spcPts val="0"/>
              </a:spcAft>
              <a:buSzPts val="1440"/>
              <a:buNone/>
            </a:pPr>
            <a:r>
              <a:t/>
            </a:r>
            <a:endParaRPr/>
          </a:p>
          <a:p>
            <a:pPr indent="-251459" lvl="0" marL="342900" rtl="0" algn="l">
              <a:spcBef>
                <a:spcPts val="1000"/>
              </a:spcBef>
              <a:spcAft>
                <a:spcPts val="0"/>
              </a:spcAft>
              <a:buSzPts val="1440"/>
              <a:buNone/>
            </a:pPr>
            <a:r>
              <a:t/>
            </a:r>
            <a:endParaRPr/>
          </a:p>
          <a:p>
            <a:pPr indent="-251459" lvl="0" marL="342900" rtl="0" algn="l">
              <a:spcBef>
                <a:spcPts val="1000"/>
              </a:spcBef>
              <a:spcAft>
                <a:spcPts val="0"/>
              </a:spcAft>
              <a:buSzPts val="1440"/>
              <a:buNone/>
            </a:pPr>
            <a:r>
              <a:t/>
            </a:r>
            <a:endParaRPr/>
          </a:p>
          <a:p>
            <a:pPr indent="-251459" lvl="0" marL="342900" rtl="0" algn="l">
              <a:spcBef>
                <a:spcPts val="1000"/>
              </a:spcBef>
              <a:spcAft>
                <a:spcPts val="0"/>
              </a:spcAft>
              <a:buSzPts val="144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Ion Boardroom">
  <a:themeElements>
    <a:clrScheme name="Ion Boardroom">
      <a:dk1>
        <a:srgbClr val="000000"/>
      </a:dk1>
      <a:lt1>
        <a:srgbClr val="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