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9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999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337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476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191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929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83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487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73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068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432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19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62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65712" y="1296180"/>
            <a:ext cx="3832552" cy="5024864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Blank Space Solid" charset="0"/>
                <a:ea typeface="KG Blank Space Solid" charset="0"/>
                <a:cs typeface="KG Blank Space Solid" charset="0"/>
              </a:rPr>
              <a:t>Meet the Counselor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50" noProof="0" dirty="0">
                <a:solidFill>
                  <a:prstClr val="black"/>
                </a:solidFill>
                <a:ea typeface="KG Blank Space Solid" charset="0"/>
                <a:cs typeface="KG Blank Space Solid" charset="0"/>
              </a:rPr>
              <a:t>Greetings! My name is </a:t>
            </a:r>
            <a:r>
              <a:rPr lang="en-US" sz="1550" dirty="0">
                <a:solidFill>
                  <a:prstClr val="black"/>
                </a:solidFill>
                <a:ea typeface="KG Blank Space Solid" charset="0"/>
                <a:cs typeface="KG Blank Space Solid" charset="0"/>
              </a:rPr>
              <a:t>Mrs. Greenstein</a:t>
            </a:r>
            <a:r>
              <a:rPr lang="en-US" sz="1550" noProof="0" dirty="0">
                <a:solidFill>
                  <a:prstClr val="black"/>
                </a:solidFill>
                <a:ea typeface="KG Blank Space Solid" charset="0"/>
                <a:cs typeface="KG Blank Space Solid" charset="0"/>
              </a:rPr>
              <a:t> and I am your child’s School Counselor. As a School Counselor, I perform the following roles in order to promote positive development in academic, career, and personal/social domains.</a:t>
            </a:r>
          </a:p>
          <a:p>
            <a:pPr marL="285750" marR="0" lvl="0" indent="-18288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50" noProof="0" dirty="0">
                <a:solidFill>
                  <a:prstClr val="black"/>
                </a:solidFill>
                <a:ea typeface="KG Blank Space Solid" charset="0"/>
                <a:cs typeface="KG Blank Space Solid" charset="0"/>
              </a:rPr>
              <a:t>Classroom guidance lessons</a:t>
            </a:r>
          </a:p>
          <a:p>
            <a:pPr marL="285750" indent="-182880" defTabSz="457200">
              <a:buFont typeface="Arial" panose="020B0604020202020204" pitchFamily="34" charset="0"/>
              <a:buChar char="•"/>
              <a:defRPr/>
            </a:pPr>
            <a:r>
              <a:rPr lang="en-US" sz="1550" dirty="0">
                <a:solidFill>
                  <a:prstClr val="black"/>
                </a:solidFill>
                <a:ea typeface="KG Blank Space Solid" charset="0"/>
                <a:cs typeface="KG Blank Space Solid" charset="0"/>
              </a:rPr>
              <a:t>Small group counseling</a:t>
            </a:r>
          </a:p>
          <a:p>
            <a:pPr marL="285750" marR="0" lvl="0" indent="-18288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50" noProof="0" dirty="0">
                <a:solidFill>
                  <a:prstClr val="black"/>
                </a:solidFill>
                <a:ea typeface="KG Blank Space Solid" charset="0"/>
                <a:cs typeface="KG Blank Space Solid" charset="0"/>
              </a:rPr>
              <a:t>Individual counseling</a:t>
            </a:r>
          </a:p>
          <a:p>
            <a:pPr marL="285750" marR="0" lvl="0" indent="-18288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50" dirty="0">
                <a:solidFill>
                  <a:prstClr val="black"/>
                </a:solidFill>
                <a:ea typeface="KG Blank Space Solid" charset="0"/>
                <a:cs typeface="KG Blank Space Solid" charset="0"/>
              </a:rPr>
              <a:t>Attend and participate in academic/ behavior intervention meetings</a:t>
            </a:r>
          </a:p>
          <a:p>
            <a:pPr marL="285750" marR="0" lvl="0" indent="-18288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50" dirty="0">
                <a:solidFill>
                  <a:prstClr val="black"/>
                </a:solidFill>
                <a:ea typeface="KG Blank Space Solid" charset="0"/>
                <a:cs typeface="KG Blank Space Solid" charset="0"/>
              </a:rPr>
              <a:t>Observe students in various school environments</a:t>
            </a:r>
          </a:p>
          <a:p>
            <a:pPr marL="285750" marR="0" lvl="0" indent="-18288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50" noProof="0" dirty="0">
                <a:solidFill>
                  <a:prstClr val="black"/>
                </a:solidFill>
                <a:ea typeface="KG Blank Space Solid" charset="0"/>
                <a:cs typeface="KG Blank Space Solid" charset="0"/>
              </a:rPr>
              <a:t>Consult/collaborate with parents, teachers, administrators, social workers, and students</a:t>
            </a:r>
          </a:p>
          <a:p>
            <a:pPr marL="285750" marR="0" lvl="0" indent="-18288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50" dirty="0">
                <a:solidFill>
                  <a:prstClr val="black"/>
                </a:solidFill>
                <a:ea typeface="KG Blank Space Solid" charset="0"/>
                <a:cs typeface="KG Blank Space Solid" charset="0"/>
              </a:rPr>
              <a:t>Respond to school crises/emergency situations</a:t>
            </a:r>
          </a:p>
          <a:p>
            <a:pPr marL="285750" marR="0" lvl="0" indent="-18288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550" noProof="0" dirty="0">
                <a:solidFill>
                  <a:prstClr val="black"/>
                </a:solidFill>
                <a:ea typeface="KG Blank Space Solid" charset="0"/>
                <a:cs typeface="KG Blank Space Solid" charset="0"/>
              </a:rPr>
              <a:t>Please contact me throughout the year if I can be of service to your family!</a:t>
            </a:r>
            <a:br>
              <a:rPr lang="en-US" sz="1500" noProof="0" dirty="0">
                <a:solidFill>
                  <a:prstClr val="black"/>
                </a:solidFill>
                <a:latin typeface="KG Blank Space Solid" charset="0"/>
                <a:ea typeface="KG Blank Space Solid" charset="0"/>
                <a:cs typeface="KG Blank Space Solid" charset="0"/>
              </a:rPr>
            </a:br>
            <a:endParaRPr kumimoji="0" lang="en-US" sz="15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Blank Space Solid" charset="0"/>
              <a:ea typeface="KG Blank Space Solid" charset="0"/>
              <a:cs typeface="KG Blank Space Solid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608" y="557516"/>
            <a:ext cx="6957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KG Blank Space Solid" charset="0"/>
                <a:ea typeface="KG Blank Space Solid" charset="0"/>
                <a:cs typeface="KG Blank Space Solid" charset="0"/>
              </a:rPr>
              <a:t>Lafayette Street School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Blank Space Solid" charset="0"/>
              <a:ea typeface="KG Blank Space Solid" charset="0"/>
              <a:cs typeface="KG Blank Space Solid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CSadsville Medium" charset="0"/>
                <a:ea typeface="CCSadsville Medium" charset="0"/>
                <a:cs typeface="CCSadsville Medium" charset="0"/>
              </a:rPr>
              <a:t>205 Lafayette Street Newark, NJ 07105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CSadsville Medium" charset="0"/>
              <a:ea typeface="CCSadsville Medium" charset="0"/>
              <a:cs typeface="CCSadsville Medium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CSadsville Medium" charset="0"/>
                <a:ea typeface="CCSadsville Medium" charset="0"/>
                <a:cs typeface="CCSadsville Medium" charset="0"/>
              </a:rPr>
              <a:t>Dania Greenstein, School Counselor (848) 628-4661; dpereira@nps.k12.nj.us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CSadsville Medium" charset="0"/>
              <a:ea typeface="CCSadsville Medium" charset="0"/>
              <a:cs typeface="CCSadsville Medium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72384" y="6223508"/>
            <a:ext cx="4700016" cy="223469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defTabSz="457200">
              <a:defRPr/>
            </a:pPr>
            <a:r>
              <a:rPr lang="en-US" sz="1700" b="1" dirty="0">
                <a:solidFill>
                  <a:prstClr val="black"/>
                </a:solidFill>
                <a:latin typeface="KG Blank Space Solid" charset="0"/>
                <a:ea typeface="CCSadsville Medium" charset="0"/>
                <a:cs typeface="CCSadsville Medium" charset="0"/>
              </a:rPr>
              <a:t>    Important Reminders, Events, Key Dates</a:t>
            </a:r>
            <a:br>
              <a:rPr lang="en-US" sz="1700" b="1" dirty="0">
                <a:solidFill>
                  <a:prstClr val="black"/>
                </a:solidFill>
                <a:latin typeface="KG Blank Space Solid" charset="0"/>
                <a:ea typeface="CCSadsville Medium" charset="0"/>
                <a:cs typeface="CCSadsville Medium" charset="0"/>
              </a:rPr>
            </a:br>
            <a:endParaRPr lang="en-US" sz="500" b="1" dirty="0">
              <a:solidFill>
                <a:prstClr val="black"/>
              </a:solidFill>
              <a:latin typeface="KG Blank Space Solid" charset="0"/>
              <a:ea typeface="CCSadsville Medium" charset="0"/>
              <a:cs typeface="CCSadsville Medium" charset="0"/>
            </a:endParaRPr>
          </a:p>
          <a:p>
            <a:pPr marL="182880" lvl="0" indent="-91440" defTabSz="45720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 Counseling Starts 10/5- Be sure to return </a:t>
            </a:r>
            <a:b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permission slip if you would like your child to participate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marL="182880" marR="0" lvl="0" indent="-9144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Back-to-School-Night</a:t>
            </a:r>
            <a:r>
              <a:rPr kumimoji="0" lang="en-US" sz="15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September</a:t>
            </a:r>
            <a:r>
              <a:rPr lang="en-US" sz="1500" dirty="0">
                <a:solidFill>
                  <a:schemeClr val="tx1"/>
                </a:solidFill>
                <a:latin typeface="Calibri"/>
              </a:rPr>
              <a:t> 22,</a:t>
            </a:r>
            <a:r>
              <a:rPr kumimoji="0" lang="en-US" sz="15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 2020 at 6 pm! </a:t>
            </a:r>
            <a:br>
              <a:rPr kumimoji="0" lang="en-US" sz="15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</a:br>
            <a:r>
              <a:rPr kumimoji="0" lang="en-US" sz="15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Teachers will share individual </a:t>
            </a:r>
            <a:r>
              <a:rPr kumimoji="0" lang="en-US" sz="15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Webex</a:t>
            </a:r>
            <a:r>
              <a:rPr kumimoji="0" lang="en-US" sz="15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 link on their Google classroom or class dojo platforms</a:t>
            </a:r>
            <a:endParaRPr kumimoji="0" lang="en-US" sz="800" i="0" u="none" strike="noStrike" kern="1200" cap="none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182880" lvl="0" indent="-91440" defTabSz="45720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solidFill>
                  <a:schemeClr val="tx1"/>
                </a:solidFill>
                <a:latin typeface="Calibri"/>
              </a:rPr>
              <a:t>Lunch applications due ASAP</a:t>
            </a:r>
          </a:p>
          <a:p>
            <a:pPr marL="182880" marR="0" lvl="0" indent="-9144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National Suicide Prevention Week September </a:t>
            </a:r>
            <a:r>
              <a:rPr lang="en-US" sz="1500" dirty="0">
                <a:solidFill>
                  <a:schemeClr val="tx1"/>
                </a:solidFill>
                <a:latin typeface="Calibri"/>
              </a:rPr>
              <a:t>6</a:t>
            </a:r>
            <a:r>
              <a:rPr kumimoji="0" lang="en-US" sz="15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th</a:t>
            </a:r>
            <a:r>
              <a:rPr lang="en-US" sz="1500" noProof="0" dirty="0">
                <a:solidFill>
                  <a:schemeClr val="tx1"/>
                </a:solidFill>
                <a:latin typeface="Calibri"/>
              </a:rPr>
              <a:t>-</a:t>
            </a:r>
            <a:r>
              <a:rPr kumimoji="0" lang="en-US" sz="15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12</a:t>
            </a:r>
            <a:r>
              <a:rPr kumimoji="0" lang="en-US" sz="15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th</a:t>
            </a:r>
            <a:r>
              <a:rPr kumimoji="0" lang="en-US" sz="15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 </a:t>
            </a:r>
          </a:p>
          <a:p>
            <a:pPr marL="91440"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500" dirty="0">
              <a:solidFill>
                <a:srgbClr val="FF0000"/>
              </a:solidFill>
              <a:latin typeface="Calibri"/>
            </a:endParaRPr>
          </a:p>
          <a:p>
            <a:pPr marL="91440"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500" dirty="0">
              <a:solidFill>
                <a:srgbClr val="FF0000"/>
              </a:solidFill>
              <a:latin typeface="Calibri"/>
            </a:endParaRPr>
          </a:p>
          <a:p>
            <a:pPr marL="91440"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500" dirty="0">
              <a:solidFill>
                <a:srgbClr val="FF0000"/>
              </a:solidFill>
              <a:latin typeface="Calibri"/>
            </a:endParaRPr>
          </a:p>
          <a:p>
            <a:pPr marL="182880" marR="0" lvl="0" indent="-9144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5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1087" y="1393716"/>
            <a:ext cx="2881581" cy="482979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black"/>
                </a:solidFill>
                <a:latin typeface="KG Blank Space Solid" charset="0"/>
                <a:ea typeface="KG Blank Space Solid" charset="0"/>
                <a:cs typeface="KG Blank Space Solid" charset="0"/>
              </a:rPr>
              <a:t>Service Learning/ Community Exchange</a:t>
            </a:r>
            <a:br>
              <a:rPr lang="en-US" b="1" dirty="0">
                <a:solidFill>
                  <a:prstClr val="black"/>
                </a:solidFill>
                <a:latin typeface="KG Blank Space Solid" charset="0"/>
                <a:ea typeface="KG Blank Space Solid" charset="0"/>
                <a:cs typeface="KG Blank Space Solid" charset="0"/>
              </a:rPr>
            </a:b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Blank Space Solid" charset="0"/>
              <a:ea typeface="KG Blank Space Solid" charset="0"/>
              <a:cs typeface="KG Blank Space Solid" charset="0"/>
            </a:endParaRPr>
          </a:p>
          <a:p>
            <a:pPr lvl="0" defTabSz="457200"/>
            <a:r>
              <a:rPr lang="en-US" sz="1600" b="1" dirty="0">
                <a:solidFill>
                  <a:schemeClr val="tx1"/>
                </a:solidFill>
              </a:rPr>
              <a:t>Service</a:t>
            </a:r>
            <a:r>
              <a:rPr lang="en-US" sz="1600" dirty="0">
                <a:solidFill>
                  <a:schemeClr val="tx1"/>
                </a:solidFill>
              </a:rPr>
              <a:t>-</a:t>
            </a:r>
            <a:r>
              <a:rPr lang="en-US" sz="1600" b="1" dirty="0">
                <a:solidFill>
                  <a:schemeClr val="tx1"/>
                </a:solidFill>
              </a:rPr>
              <a:t>learning</a:t>
            </a:r>
            <a:r>
              <a:rPr lang="en-US" sz="1600" dirty="0">
                <a:solidFill>
                  <a:schemeClr val="tx1"/>
                </a:solidFill>
              </a:rPr>
              <a:t> refers to learning that actively involves </a:t>
            </a:r>
            <a:r>
              <a:rPr lang="en-US" sz="1600" b="1" dirty="0">
                <a:solidFill>
                  <a:schemeClr val="tx1"/>
                </a:solidFill>
              </a:rPr>
              <a:t>students</a:t>
            </a:r>
            <a:r>
              <a:rPr lang="en-US" sz="1600" dirty="0">
                <a:solidFill>
                  <a:schemeClr val="tx1"/>
                </a:solidFill>
              </a:rPr>
              <a:t> in a wide range of experiences, which often benefit others and the community, while also advancing curriculum goals. </a:t>
            </a:r>
            <a:r>
              <a:rPr lang="en-US" sz="1600" b="1" dirty="0">
                <a:solidFill>
                  <a:schemeClr val="tx1"/>
                </a:solidFill>
              </a:rPr>
              <a:t>Community-based service </a:t>
            </a:r>
            <a:r>
              <a:rPr lang="en-US" sz="1600" dirty="0">
                <a:solidFill>
                  <a:schemeClr val="tx1"/>
                </a:solidFill>
              </a:rPr>
              <a:t>activities are paired with structured preparation and </a:t>
            </a:r>
            <a:r>
              <a:rPr lang="en-US" sz="1600" b="1" dirty="0">
                <a:solidFill>
                  <a:schemeClr val="tx1"/>
                </a:solidFill>
              </a:rPr>
              <a:t>student</a:t>
            </a:r>
            <a:r>
              <a:rPr lang="en-US" sz="1600" dirty="0">
                <a:solidFill>
                  <a:schemeClr val="tx1"/>
                </a:solidFill>
              </a:rPr>
              <a:t> reflection.</a:t>
            </a:r>
          </a:p>
          <a:p>
            <a:pPr lvl="0" defTabSz="457200"/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defTabSz="457200"/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month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students will work together to build positive relationships with each other and themselves by decorating rocks with inspirational quotes.  </a:t>
            </a:r>
            <a:endParaRPr lang="en-US" sz="1600" dirty="0">
              <a:solidFill>
                <a:srgbClr val="FF0000"/>
              </a:solidFill>
            </a:endParaRPr>
          </a:p>
          <a:p>
            <a:pPr lvl="0" defTabSz="457200"/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6096" y="9067121"/>
            <a:ext cx="38587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18288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KG Rise UP" charset="0"/>
                <a:cs typeface="KG Rise UP" charset="0"/>
              </a:rPr>
              <a:t>Meet Your</a:t>
            </a:r>
            <a:r>
              <a:rPr kumimoji="0" lang="en-US" sz="15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KG Rise UP" charset="0"/>
                <a:cs typeface="KG Rise UP" charset="0"/>
              </a:rPr>
              <a:t> Counselor &amp; Introductions</a:t>
            </a:r>
          </a:p>
          <a:p>
            <a:pPr marL="285750" indent="-182880" defTabSz="45720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solidFill>
                  <a:prstClr val="black"/>
                </a:solidFill>
                <a:ea typeface="KG Rise UP" charset="0"/>
                <a:cs typeface="KG Rise UP" charset="0"/>
              </a:rPr>
              <a:t>Goal Setting &amp; Student Needs Assessment</a:t>
            </a:r>
          </a:p>
          <a:p>
            <a:pPr marL="285750" indent="-182880" defTabSz="45720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solidFill>
                  <a:prstClr val="black"/>
                </a:solidFill>
                <a:ea typeface="KG Rise UP" charset="0"/>
                <a:cs typeface="KG Rise UP" charset="0"/>
              </a:rPr>
              <a:t>Transition/Attendance/Punctuality</a:t>
            </a:r>
            <a:endParaRPr lang="en-US" sz="1500" noProof="0" dirty="0">
              <a:solidFill>
                <a:prstClr val="black"/>
              </a:solidFill>
              <a:ea typeface="KG Rise UP" charset="0"/>
              <a:cs typeface="KG Rise UP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6054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</TotalTime>
  <Words>165</Words>
  <Application>Microsoft Macintosh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CCSadsville Medium</vt:lpstr>
      <vt:lpstr>KG Blank Space Solid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Shamere</dc:creator>
  <cp:lastModifiedBy>Hromoko, Lisa</cp:lastModifiedBy>
  <cp:revision>52</cp:revision>
  <cp:lastPrinted>2020-08-06T13:44:45Z</cp:lastPrinted>
  <dcterms:created xsi:type="dcterms:W3CDTF">2019-08-24T14:36:05Z</dcterms:created>
  <dcterms:modified xsi:type="dcterms:W3CDTF">2020-09-08T18:08:43Z</dcterms:modified>
</cp:coreProperties>
</file>