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9" roundtripDataSignature="AMtx7mhJdwfulTrSWcjJhmnDPwg2qrWy8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9"/>
  </p:normalViewPr>
  <p:slideViewPr>
    <p:cSldViewPr snapToGrid="0">
      <p:cViewPr varScale="1">
        <p:scale>
          <a:sx n="73" d="100"/>
          <a:sy n="73" d="100"/>
        </p:scale>
        <p:origin x="3072" y="2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10" Type="http://schemas.openxmlformats.org/officeDocument/2006/relationships/presProps" Target="presProps.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5"/>
          <p:cNvSpPr txBox="1">
            <a:spLocks noGrp="1"/>
          </p:cNvSpPr>
          <p:nvPr>
            <p:ph type="ctrTitle"/>
          </p:nvPr>
        </p:nvSpPr>
        <p:spPr>
          <a:xfrm>
            <a:off x="582930" y="3124624"/>
            <a:ext cx="6606540" cy="2156037"/>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subTitle" idx="1"/>
          </p:nvPr>
        </p:nvSpPr>
        <p:spPr>
          <a:xfrm>
            <a:off x="1165860" y="5699760"/>
            <a:ext cx="5440680" cy="257048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5"/>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388620" y="402802"/>
            <a:ext cx="6995160" cy="167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
          <p:cNvSpPr txBox="1">
            <a:spLocks noGrp="1"/>
          </p:cNvSpPr>
          <p:nvPr>
            <p:ph type="body" idx="1"/>
          </p:nvPr>
        </p:nvSpPr>
        <p:spPr>
          <a:xfrm rot="5400000">
            <a:off x="567160" y="2168420"/>
            <a:ext cx="6638079" cy="699516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4"/>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4"/>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rot="5400000">
            <a:off x="2218266" y="3819526"/>
            <a:ext cx="8582237" cy="174879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body" idx="1"/>
          </p:nvPr>
        </p:nvSpPr>
        <p:spPr>
          <a:xfrm rot="5400000">
            <a:off x="-1344084" y="2135506"/>
            <a:ext cx="8582237" cy="511683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5"/>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5"/>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388620" y="402802"/>
            <a:ext cx="6995160" cy="167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6"/>
          <p:cNvSpPr txBox="1">
            <a:spLocks noGrp="1"/>
          </p:cNvSpPr>
          <p:nvPr>
            <p:ph type="body" idx="1"/>
          </p:nvPr>
        </p:nvSpPr>
        <p:spPr>
          <a:xfrm>
            <a:off x="388620" y="2346961"/>
            <a:ext cx="6995160" cy="6638079"/>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6"/>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6"/>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6"/>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613966" y="6463454"/>
            <a:ext cx="6606540" cy="199771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613966" y="4263180"/>
            <a:ext cx="6606540" cy="2200274"/>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7"/>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7"/>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388620" y="402802"/>
            <a:ext cx="6995160" cy="167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388620" y="2346961"/>
            <a:ext cx="3432810" cy="6638079"/>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8"/>
          <p:cNvSpPr txBox="1">
            <a:spLocks noGrp="1"/>
          </p:cNvSpPr>
          <p:nvPr>
            <p:ph type="body" idx="2"/>
          </p:nvPr>
        </p:nvSpPr>
        <p:spPr>
          <a:xfrm>
            <a:off x="3950970" y="2346961"/>
            <a:ext cx="3432810" cy="6638079"/>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8"/>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388620" y="402802"/>
            <a:ext cx="6995160" cy="167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388620" y="2251499"/>
            <a:ext cx="3434160" cy="938318"/>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9"/>
          <p:cNvSpPr txBox="1">
            <a:spLocks noGrp="1"/>
          </p:cNvSpPr>
          <p:nvPr>
            <p:ph type="body" idx="2"/>
          </p:nvPr>
        </p:nvSpPr>
        <p:spPr>
          <a:xfrm>
            <a:off x="388620" y="3189817"/>
            <a:ext cx="3434160" cy="5795222"/>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9"/>
          <p:cNvSpPr txBox="1">
            <a:spLocks noGrp="1"/>
          </p:cNvSpPr>
          <p:nvPr>
            <p:ph type="body" idx="3"/>
          </p:nvPr>
        </p:nvSpPr>
        <p:spPr>
          <a:xfrm>
            <a:off x="3948272" y="2251499"/>
            <a:ext cx="3435509" cy="938318"/>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9"/>
          <p:cNvSpPr txBox="1">
            <a:spLocks noGrp="1"/>
          </p:cNvSpPr>
          <p:nvPr>
            <p:ph type="body" idx="4"/>
          </p:nvPr>
        </p:nvSpPr>
        <p:spPr>
          <a:xfrm>
            <a:off x="3948272" y="3189817"/>
            <a:ext cx="3435509" cy="5795222"/>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9"/>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388620" y="402802"/>
            <a:ext cx="6995160" cy="167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0"/>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1"/>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1"/>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1"/>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388620" y="400473"/>
            <a:ext cx="2557066" cy="170434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2"/>
          <p:cNvSpPr txBox="1">
            <a:spLocks noGrp="1"/>
          </p:cNvSpPr>
          <p:nvPr>
            <p:ph type="body" idx="1"/>
          </p:nvPr>
        </p:nvSpPr>
        <p:spPr>
          <a:xfrm>
            <a:off x="3038792" y="400474"/>
            <a:ext cx="4344988" cy="8584566"/>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2"/>
          <p:cNvSpPr txBox="1">
            <a:spLocks noGrp="1"/>
          </p:cNvSpPr>
          <p:nvPr>
            <p:ph type="body" idx="2"/>
          </p:nvPr>
        </p:nvSpPr>
        <p:spPr>
          <a:xfrm>
            <a:off x="388620" y="2104814"/>
            <a:ext cx="2557066" cy="6880226"/>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2"/>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2"/>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1523445" y="7040880"/>
            <a:ext cx="4663440" cy="83121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a:spLocks noGrp="1"/>
          </p:cNvSpPr>
          <p:nvPr>
            <p:ph type="pic" idx="2"/>
          </p:nvPr>
        </p:nvSpPr>
        <p:spPr>
          <a:xfrm>
            <a:off x="1523445" y="898737"/>
            <a:ext cx="4663440" cy="603504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3"/>
          <p:cNvSpPr txBox="1">
            <a:spLocks noGrp="1"/>
          </p:cNvSpPr>
          <p:nvPr>
            <p:ph type="body" idx="1"/>
          </p:nvPr>
        </p:nvSpPr>
        <p:spPr>
          <a:xfrm>
            <a:off x="1523445" y="7872096"/>
            <a:ext cx="4663440" cy="1180464"/>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3"/>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388620" y="402802"/>
            <a:ext cx="6995160" cy="16764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388620" y="2346961"/>
            <a:ext cx="6995160" cy="6638079"/>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dt" idx="10"/>
          </p:nvPr>
        </p:nvSpPr>
        <p:spPr>
          <a:xfrm>
            <a:off x="388620" y="9322647"/>
            <a:ext cx="1813560" cy="53551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ftr" idx="11"/>
          </p:nvPr>
        </p:nvSpPr>
        <p:spPr>
          <a:xfrm>
            <a:off x="2655570" y="9322647"/>
            <a:ext cx="2461260" cy="53551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5570220" y="9322647"/>
            <a:ext cx="1813560" cy="53551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6"/>
        <p:cNvGrpSpPr/>
        <p:nvPr/>
      </p:nvGrpSpPr>
      <p:grpSpPr>
        <a:xfrm>
          <a:off x="0" y="0"/>
          <a:ext cx="0" cy="0"/>
          <a:chOff x="0" y="0"/>
          <a:chExt cx="0" cy="0"/>
        </a:xfrm>
      </p:grpSpPr>
      <p:sp>
        <p:nvSpPr>
          <p:cNvPr id="97" name="Google Shape;97;p2"/>
          <p:cNvSpPr/>
          <p:nvPr/>
        </p:nvSpPr>
        <p:spPr>
          <a:xfrm>
            <a:off x="476154" y="1496869"/>
            <a:ext cx="3417214" cy="537182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500" b="1" dirty="0">
                <a:solidFill>
                  <a:schemeClr val="dk1"/>
                </a:solidFill>
                <a:latin typeface="Arial"/>
                <a:ea typeface="Arial"/>
                <a:cs typeface="Arial"/>
                <a:sym typeface="Arial"/>
              </a:rPr>
              <a:t>Attention Students: Great job completing the 19-20 school year!</a:t>
            </a:r>
            <a:br>
              <a:rPr lang="en-US" sz="1800" b="1" dirty="0">
                <a:solidFill>
                  <a:schemeClr val="dk1"/>
                </a:solidFill>
                <a:latin typeface="Arial"/>
                <a:ea typeface="Arial"/>
                <a:cs typeface="Arial"/>
                <a:sym typeface="Arial"/>
              </a:rPr>
            </a:br>
            <a:endParaRPr sz="1500" b="1" dirty="0">
              <a:solidFill>
                <a:schemeClr val="dk1"/>
              </a:solidFill>
              <a:latin typeface="Arial"/>
              <a:ea typeface="Arial"/>
              <a:cs typeface="Arial"/>
              <a:sym typeface="Arial"/>
            </a:endParaRPr>
          </a:p>
          <a:p>
            <a:pPr lvl="0"/>
            <a:r>
              <a:rPr lang="en-US" dirty="0">
                <a:solidFill>
                  <a:schemeClr val="dk1"/>
                </a:solidFill>
              </a:rPr>
              <a:t>        This year began as a typical school year would with excitement, laughter, first day jitters, crying, some confusion and uncertainty. However, they were familiar emotions to us and safe to say expected.  As we end the school year, our sense of “normalcy” has changed.  Nevertheless, we remained FALCONS! We were able to reach the stars and saw the sunshine ahead. </a:t>
            </a:r>
          </a:p>
          <a:p>
            <a:pPr lvl="0"/>
            <a:r>
              <a:rPr lang="en-US" dirty="0">
                <a:solidFill>
                  <a:schemeClr val="dk1"/>
                </a:solidFill>
              </a:rPr>
              <a:t>         You are my HEROES!  I am so proud of your accomplishments and how well you adapted to virtual learning.  You are strong and dedicated! I am honored to be a part of your life. I have watched you evolve into responsible, respectful, KIND, smart and fearless young adults.  </a:t>
            </a:r>
          </a:p>
          <a:p>
            <a:pPr lvl="0"/>
            <a:r>
              <a:rPr lang="en-US" dirty="0">
                <a:solidFill>
                  <a:schemeClr val="dk1"/>
                </a:solidFill>
              </a:rPr>
              <a:t>        I want to wish you all an enjoyable, safe and healthy summer vacation.  I will miss you!  Love you, Mrs. Greenstein</a:t>
            </a:r>
          </a:p>
        </p:txBody>
      </p:sp>
      <p:sp>
        <p:nvSpPr>
          <p:cNvPr id="98" name="Google Shape;98;p2"/>
          <p:cNvSpPr txBox="1"/>
          <p:nvPr/>
        </p:nvSpPr>
        <p:spPr>
          <a:xfrm>
            <a:off x="386715" y="896705"/>
            <a:ext cx="6957060" cy="6001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dirty="0">
                <a:solidFill>
                  <a:schemeClr val="dk1"/>
                </a:solidFill>
              </a:rPr>
              <a:t>Lafayette Street School</a:t>
            </a:r>
          </a:p>
          <a:p>
            <a:pPr marL="0" marR="0" lvl="0" indent="0" algn="ctr" rtl="0">
              <a:spcBef>
                <a:spcPts val="0"/>
              </a:spcBef>
              <a:spcAft>
                <a:spcPts val="0"/>
              </a:spcAft>
              <a:buNone/>
            </a:pPr>
            <a:r>
              <a:rPr lang="en-US" sz="1300" dirty="0">
                <a:solidFill>
                  <a:schemeClr val="dk1"/>
                </a:solidFill>
              </a:rPr>
              <a:t>Mrs. Greenstein, School Counselor, email: dpereira@nps.k12.nj.us</a:t>
            </a:r>
            <a:endParaRPr sz="1300" dirty="0">
              <a:solidFill>
                <a:schemeClr val="dk1"/>
              </a:solidFill>
              <a:latin typeface="Arial"/>
              <a:ea typeface="Arial"/>
              <a:cs typeface="Arial"/>
              <a:sym typeface="Arial"/>
            </a:endParaRPr>
          </a:p>
        </p:txBody>
      </p:sp>
      <p:sp>
        <p:nvSpPr>
          <p:cNvPr id="99" name="Google Shape;99;p2"/>
          <p:cNvSpPr txBox="1"/>
          <p:nvPr/>
        </p:nvSpPr>
        <p:spPr>
          <a:xfrm>
            <a:off x="1481092" y="8752176"/>
            <a:ext cx="4199861" cy="784830"/>
          </a:xfrm>
          <a:prstGeom prst="rect">
            <a:avLst/>
          </a:prstGeom>
          <a:noFill/>
          <a:ln>
            <a:noFill/>
          </a:ln>
        </p:spPr>
        <p:txBody>
          <a:bodyPr spcFirstLastPara="1" wrap="square" lIns="91425" tIns="45700" rIns="91425" bIns="45700" anchor="t" anchorCtr="0">
            <a:spAutoFit/>
          </a:bodyPr>
          <a:lstStyle/>
          <a:p>
            <a:pPr marL="342900" marR="0" lvl="0" indent="-182880" algn="l" rtl="0">
              <a:spcBef>
                <a:spcPts val="0"/>
              </a:spcBef>
              <a:spcAft>
                <a:spcPts val="0"/>
              </a:spcAft>
              <a:buClr>
                <a:srgbClr val="000000"/>
              </a:buClr>
              <a:buSzPts val="1500"/>
              <a:buFont typeface="Arial"/>
              <a:buChar char="•"/>
            </a:pPr>
            <a:r>
              <a:rPr lang="en-US" sz="1500">
                <a:solidFill>
                  <a:srgbClr val="000000"/>
                </a:solidFill>
                <a:latin typeface="Arial"/>
                <a:ea typeface="Arial"/>
                <a:cs typeface="Arial"/>
                <a:sym typeface="Arial"/>
              </a:rPr>
              <a:t>Academic Readiness and Transitions</a:t>
            </a:r>
            <a:endParaRPr/>
          </a:p>
          <a:p>
            <a:pPr marL="342900" marR="0" lvl="0" indent="-182880" algn="l" rtl="0">
              <a:spcBef>
                <a:spcPts val="0"/>
              </a:spcBef>
              <a:spcAft>
                <a:spcPts val="0"/>
              </a:spcAft>
              <a:buClr>
                <a:srgbClr val="000000"/>
              </a:buClr>
              <a:buSzPts val="1500"/>
              <a:buFont typeface="Arial"/>
              <a:buChar char="•"/>
            </a:pPr>
            <a:r>
              <a:rPr lang="en-US" sz="1500">
                <a:solidFill>
                  <a:srgbClr val="000000"/>
                </a:solidFill>
                <a:latin typeface="Arial"/>
                <a:ea typeface="Arial"/>
                <a:cs typeface="Arial"/>
                <a:sym typeface="Arial"/>
              </a:rPr>
              <a:t>Termination of School Counseling Services</a:t>
            </a:r>
            <a:endParaRPr/>
          </a:p>
          <a:p>
            <a:pPr marL="342900" marR="0" lvl="0" indent="-182880" algn="l" rtl="0">
              <a:spcBef>
                <a:spcPts val="0"/>
              </a:spcBef>
              <a:spcAft>
                <a:spcPts val="0"/>
              </a:spcAft>
              <a:buClr>
                <a:srgbClr val="000000"/>
              </a:buClr>
              <a:buSzPts val="1500"/>
              <a:buFont typeface="Arial"/>
              <a:buChar char="•"/>
            </a:pPr>
            <a:r>
              <a:rPr lang="en-US" sz="1500">
                <a:solidFill>
                  <a:srgbClr val="000000"/>
                </a:solidFill>
                <a:latin typeface="Arial"/>
                <a:ea typeface="Arial"/>
                <a:cs typeface="Arial"/>
                <a:sym typeface="Arial"/>
              </a:rPr>
              <a:t>Summer Safety </a:t>
            </a:r>
            <a:endParaRPr sz="1500">
              <a:solidFill>
                <a:srgbClr val="000000"/>
              </a:solidFill>
              <a:latin typeface="Arial"/>
              <a:ea typeface="Arial"/>
              <a:cs typeface="Arial"/>
              <a:sym typeface="Arial"/>
            </a:endParaRPr>
          </a:p>
        </p:txBody>
      </p:sp>
      <p:sp>
        <p:nvSpPr>
          <p:cNvPr id="100" name="Google Shape;100;p2"/>
          <p:cNvSpPr/>
          <p:nvPr/>
        </p:nvSpPr>
        <p:spPr>
          <a:xfrm>
            <a:off x="386715" y="6868697"/>
            <a:ext cx="6775546"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700" b="1">
                <a:solidFill>
                  <a:srgbClr val="000000"/>
                </a:solidFill>
                <a:latin typeface="Arial"/>
                <a:ea typeface="Arial"/>
                <a:cs typeface="Arial"/>
                <a:sym typeface="Arial"/>
              </a:rPr>
              <a:t>Important Reminders, Events, Key Dates</a:t>
            </a:r>
            <a:br>
              <a:rPr lang="en-US" sz="1700" b="1">
                <a:solidFill>
                  <a:srgbClr val="000000"/>
                </a:solidFill>
                <a:latin typeface="Arial"/>
                <a:ea typeface="Arial"/>
                <a:cs typeface="Arial"/>
                <a:sym typeface="Arial"/>
              </a:rPr>
            </a:br>
            <a:endParaRPr sz="800" b="1">
              <a:solidFill>
                <a:srgbClr val="000000"/>
              </a:solidFill>
              <a:latin typeface="Arial"/>
              <a:ea typeface="Arial"/>
              <a:cs typeface="Arial"/>
              <a:sym typeface="Arial"/>
            </a:endParaRPr>
          </a:p>
          <a:p>
            <a:pPr marL="0" marR="0" lvl="0" indent="0" algn="l" rtl="0">
              <a:spcBef>
                <a:spcPts val="0"/>
              </a:spcBef>
              <a:spcAft>
                <a:spcPts val="0"/>
              </a:spcAft>
              <a:buNone/>
            </a:pPr>
            <a:r>
              <a:rPr lang="en-US" sz="1400" b="1">
                <a:solidFill>
                  <a:srgbClr val="000000"/>
                </a:solidFill>
                <a:latin typeface="Arial"/>
                <a:ea typeface="Arial"/>
                <a:cs typeface="Arial"/>
                <a:sym typeface="Arial"/>
              </a:rPr>
              <a:t>*</a:t>
            </a:r>
            <a:r>
              <a:rPr lang="en-US" sz="1400">
                <a:solidFill>
                  <a:srgbClr val="000000"/>
                </a:solidFill>
                <a:latin typeface="Arial"/>
                <a:ea typeface="Arial"/>
                <a:cs typeface="Arial"/>
                <a:sym typeface="Arial"/>
              </a:rPr>
              <a:t>June is National Hunger Awareness Month!</a:t>
            </a:r>
            <a:endParaRPr/>
          </a:p>
          <a:p>
            <a:pPr marL="0" marR="0" lvl="0" indent="0" algn="l" rtl="0">
              <a:spcBef>
                <a:spcPts val="0"/>
              </a:spcBef>
              <a:spcAft>
                <a:spcPts val="0"/>
              </a:spcAft>
              <a:buNone/>
            </a:pPr>
            <a:r>
              <a:rPr lang="en-US" sz="1400">
                <a:solidFill>
                  <a:srgbClr val="000000"/>
                </a:solidFill>
                <a:latin typeface="Arial"/>
                <a:ea typeface="Arial"/>
                <a:cs typeface="Arial"/>
                <a:sym typeface="Arial"/>
              </a:rPr>
              <a:t>* International Children’s Day- June 1</a:t>
            </a:r>
            <a:r>
              <a:rPr lang="en-US" sz="1400" baseline="30000">
                <a:solidFill>
                  <a:srgbClr val="000000"/>
                </a:solidFill>
                <a:latin typeface="Arial"/>
                <a:ea typeface="Arial"/>
                <a:cs typeface="Arial"/>
                <a:sym typeface="Arial"/>
              </a:rPr>
              <a:t>st</a:t>
            </a:r>
            <a:r>
              <a:rPr lang="en-US" sz="1400">
                <a:solidFill>
                  <a:srgbClr val="000000"/>
                </a:solidFill>
                <a:latin typeface="Arial"/>
                <a:ea typeface="Arial"/>
                <a:cs typeface="Arial"/>
                <a:sym typeface="Arial"/>
              </a:rPr>
              <a:t> </a:t>
            </a:r>
            <a:endParaRPr/>
          </a:p>
          <a:p>
            <a:pPr marL="0" marR="0" lvl="0" indent="0" algn="l" rtl="0">
              <a:spcBef>
                <a:spcPts val="0"/>
              </a:spcBef>
              <a:spcAft>
                <a:spcPts val="0"/>
              </a:spcAft>
              <a:buNone/>
            </a:pPr>
            <a:r>
              <a:rPr lang="en-US" sz="1400">
                <a:solidFill>
                  <a:srgbClr val="000000"/>
                </a:solidFill>
                <a:latin typeface="Arial"/>
                <a:ea typeface="Arial"/>
                <a:cs typeface="Arial"/>
                <a:sym typeface="Arial"/>
              </a:rPr>
              <a:t>* Last Day of School- June 18</a:t>
            </a:r>
            <a:r>
              <a:rPr lang="en-US" sz="1400" baseline="30000">
                <a:solidFill>
                  <a:srgbClr val="000000"/>
                </a:solidFill>
                <a:latin typeface="Arial"/>
                <a:ea typeface="Arial"/>
                <a:cs typeface="Arial"/>
                <a:sym typeface="Arial"/>
              </a:rPr>
              <a:t>th</a:t>
            </a:r>
            <a:r>
              <a:rPr lang="en-US" sz="1400">
                <a:solidFill>
                  <a:srgbClr val="000000"/>
                </a:solidFill>
                <a:latin typeface="Arial"/>
                <a:ea typeface="Arial"/>
                <a:cs typeface="Arial"/>
                <a:sym typeface="Arial"/>
              </a:rPr>
              <a:t>  </a:t>
            </a:r>
            <a:endParaRPr/>
          </a:p>
          <a:p>
            <a:pPr marL="0" marR="0" lvl="0" indent="0" algn="l" rtl="0">
              <a:spcBef>
                <a:spcPts val="0"/>
              </a:spcBef>
              <a:spcAft>
                <a:spcPts val="0"/>
              </a:spcAft>
              <a:buNone/>
            </a:pPr>
            <a:r>
              <a:rPr lang="en-US" sz="1400">
                <a:solidFill>
                  <a:srgbClr val="000000"/>
                </a:solidFill>
                <a:latin typeface="Arial"/>
                <a:ea typeface="Arial"/>
                <a:cs typeface="Arial"/>
                <a:sym typeface="Arial"/>
              </a:rPr>
              <a:t>* Congratulations to the Class of 2020! We wish you success!</a:t>
            </a:r>
            <a:endParaRPr sz="1400" baseline="30000">
              <a:solidFill>
                <a:srgbClr val="000000"/>
              </a:solidFill>
              <a:latin typeface="Arial"/>
              <a:ea typeface="Arial"/>
              <a:cs typeface="Arial"/>
              <a:sym typeface="Arial"/>
            </a:endParaRPr>
          </a:p>
        </p:txBody>
      </p:sp>
      <p:sp>
        <p:nvSpPr>
          <p:cNvPr id="101" name="Google Shape;101;p2"/>
          <p:cNvSpPr/>
          <p:nvPr/>
        </p:nvSpPr>
        <p:spPr>
          <a:xfrm>
            <a:off x="3963611" y="1496870"/>
            <a:ext cx="3434684" cy="470191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500" b="1" dirty="0">
                <a:solidFill>
                  <a:schemeClr val="dk1"/>
                </a:solidFill>
                <a:latin typeface="Arial"/>
                <a:ea typeface="Arial"/>
                <a:cs typeface="Arial"/>
                <a:sym typeface="Arial"/>
              </a:rPr>
              <a:t>Attention Parents: Preparing for TRANSITION</a:t>
            </a:r>
            <a:endParaRPr sz="800" b="1" dirty="0">
              <a:solidFill>
                <a:schemeClr val="dk1"/>
              </a:solidFill>
              <a:latin typeface="Arial"/>
              <a:ea typeface="Arial"/>
              <a:cs typeface="Arial"/>
              <a:sym typeface="Arial"/>
            </a:endParaRPr>
          </a:p>
          <a:p>
            <a:pPr marL="0" marR="0" lvl="0" indent="0" algn="l" rtl="0">
              <a:spcBef>
                <a:spcPts val="0"/>
              </a:spcBef>
              <a:spcAft>
                <a:spcPts val="0"/>
              </a:spcAft>
              <a:buNone/>
            </a:pPr>
            <a:br>
              <a:rPr lang="en-US" sz="1300" dirty="0">
                <a:solidFill>
                  <a:schemeClr val="dk1"/>
                </a:solidFill>
                <a:latin typeface="Arial"/>
                <a:ea typeface="Arial"/>
                <a:cs typeface="Arial"/>
                <a:sym typeface="Arial"/>
              </a:rPr>
            </a:br>
            <a:r>
              <a:rPr lang="en-US" sz="1300" dirty="0">
                <a:solidFill>
                  <a:schemeClr val="dk1"/>
                </a:solidFill>
                <a:latin typeface="Arial"/>
                <a:ea typeface="Arial"/>
                <a:cs typeface="Arial"/>
                <a:sym typeface="Arial"/>
              </a:rPr>
              <a:t>Our students experience many different transitions! Perhaps they will be making the jump from kindergarten to first grade this coming fall, or maybe they will be making the big move from middle school to high school! No matter the transition, as parents you will want to make the transition as smooth as possible so that each child has a successful year. As this school year nears an end, think about these ideas to help your child through the summer to their new year:</a:t>
            </a:r>
            <a:endParaRPr dirty="0"/>
          </a:p>
          <a:p>
            <a:pPr marL="0" marR="0" lvl="0" indent="0" algn="l" rtl="0">
              <a:spcBef>
                <a:spcPts val="0"/>
              </a:spcBef>
              <a:spcAft>
                <a:spcPts val="0"/>
              </a:spcAft>
              <a:buNone/>
            </a:pPr>
            <a:r>
              <a:rPr lang="en-US" sz="1300" dirty="0">
                <a:solidFill>
                  <a:schemeClr val="dk1"/>
                </a:solidFill>
                <a:latin typeface="Arial"/>
                <a:ea typeface="Arial"/>
                <a:cs typeface="Arial"/>
                <a:sym typeface="Arial"/>
              </a:rPr>
              <a:t>•Talk about the positives of entering a new grade, new teachers, new friends, and new opportunities.</a:t>
            </a:r>
            <a:endParaRPr dirty="0"/>
          </a:p>
          <a:p>
            <a:pPr marL="0" marR="0" lvl="0" indent="0" algn="l" rtl="0">
              <a:spcBef>
                <a:spcPts val="0"/>
              </a:spcBef>
              <a:spcAft>
                <a:spcPts val="0"/>
              </a:spcAft>
              <a:buNone/>
            </a:pPr>
            <a:r>
              <a:rPr lang="en-US" sz="1300" dirty="0">
                <a:solidFill>
                  <a:schemeClr val="dk1"/>
                </a:solidFill>
                <a:latin typeface="Arial"/>
                <a:ea typeface="Arial"/>
                <a:cs typeface="Arial"/>
                <a:sym typeface="Arial"/>
              </a:rPr>
              <a:t>•Address your child’s fears. Listen to and validate these fears and don’t ignore. Talk about your fears when you were that age.</a:t>
            </a:r>
            <a:endParaRPr dirty="0"/>
          </a:p>
          <a:p>
            <a:pPr marL="0" marR="0" lvl="0" indent="0" algn="l" rtl="0">
              <a:spcBef>
                <a:spcPts val="0"/>
              </a:spcBef>
              <a:spcAft>
                <a:spcPts val="0"/>
              </a:spcAft>
              <a:buNone/>
            </a:pPr>
            <a:r>
              <a:rPr lang="en-US" sz="1300" dirty="0">
                <a:solidFill>
                  <a:schemeClr val="dk1"/>
                </a:solidFill>
                <a:latin typeface="Arial"/>
                <a:ea typeface="Arial"/>
                <a:cs typeface="Arial"/>
                <a:sym typeface="Arial"/>
              </a:rPr>
              <a:t>•Begin preparations early. Start setting earlier bedtime routines in summer to help prepare for the transition back to school.</a:t>
            </a:r>
            <a:endParaRPr dirty="0"/>
          </a:p>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56</Words>
  <Application>Microsoft Macintosh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Nation</dc:creator>
  <cp:lastModifiedBy>Hromoko, Lisa</cp:lastModifiedBy>
  <cp:revision>4</cp:revision>
  <dcterms:created xsi:type="dcterms:W3CDTF">2014-07-19T20:39:07Z</dcterms:created>
  <dcterms:modified xsi:type="dcterms:W3CDTF">2020-06-08T13:38:04Z</dcterms:modified>
</cp:coreProperties>
</file>