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81813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None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3042B"/>
              </a:buClr>
              <a:buSzPts val="1800"/>
              <a:buFont typeface="Trebuchet MS"/>
              <a:buNone/>
              <a:defRPr sz="1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None/>
              <a:defRPr sz="20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3042B"/>
              </a:buClr>
              <a:buSzPts val="1800"/>
              <a:buFont typeface="Trebuchet MS"/>
              <a:buNone/>
              <a:defRPr sz="18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None/>
              <a:defRPr sz="20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03042B"/>
              </a:buClr>
              <a:buSzPts val="1800"/>
              <a:buFont typeface="Trebuchet MS"/>
              <a:buNone/>
              <a:defRPr sz="18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1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rgbClr val="03042B"/>
              </a:buClr>
              <a:buSzPts val="1200"/>
              <a:buFont typeface="Trebuchet MS"/>
              <a:buNone/>
              <a:defRPr sz="1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  <a:defRPr sz="1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  <a:defRPr sz="1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None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None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rgbClr val="03042B"/>
              </a:buClr>
              <a:buSzPts val="1600"/>
              <a:buFont typeface="Trebuchet MS"/>
              <a:buNone/>
              <a:defRPr sz="16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Trebuchet MS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rgbClr val="03042B"/>
              </a:buClr>
              <a:buSzPts val="1200"/>
              <a:buFont typeface="Trebuchet MS"/>
              <a:buNone/>
              <a:defRPr sz="1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  <a:defRPr sz="1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  <a:defRPr sz="1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Char char="•"/>
              <a:defRPr sz="32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3042B"/>
              </a:buClr>
              <a:buSzPts val="2800"/>
              <a:buFont typeface="Trebuchet MS"/>
              <a:buChar char="–"/>
              <a:defRPr sz="28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Char char="•"/>
              <a:defRPr sz="2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–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3042B"/>
              </a:buClr>
              <a:buSzPts val="2000"/>
              <a:buFont typeface="Trebuchet MS"/>
              <a:buChar char="»"/>
              <a:defRPr sz="20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programs/titleiparta/index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e.nj.us/education/title1/program/paren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/>
        </p:nvSpPr>
        <p:spPr>
          <a:xfrm>
            <a:off x="3962400" y="681872"/>
            <a:ext cx="5029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ES" altLang="en-US" sz="4400" dirty="0" smtClean="0">
                <a:solidFill>
                  <a:srgbClr val="7030A0"/>
                </a:solidFill>
                <a:latin typeface="inherit"/>
              </a:rPr>
              <a:t>Reunión Anual </a:t>
            </a:r>
            <a:r>
              <a:rPr lang="es-ES" altLang="en-US" sz="4400" dirty="0">
                <a:solidFill>
                  <a:srgbClr val="7030A0"/>
                </a:solidFill>
                <a:latin typeface="inherit"/>
              </a:rPr>
              <a:t>de </a:t>
            </a:r>
            <a:r>
              <a:rPr lang="es-ES" altLang="en-US" sz="4400" dirty="0" smtClean="0">
                <a:solidFill>
                  <a:srgbClr val="7030A0"/>
                </a:solidFill>
                <a:latin typeface="inherit"/>
              </a:rPr>
              <a:t>Padres </a:t>
            </a:r>
            <a:r>
              <a:rPr lang="es-ES" altLang="en-US" sz="4400" dirty="0">
                <a:solidFill>
                  <a:srgbClr val="7030A0"/>
                </a:solidFill>
                <a:latin typeface="inherit"/>
              </a:rPr>
              <a:t>del Título I</a:t>
            </a:r>
            <a:r>
              <a:rPr lang="es-ES" altLang="en-US" dirty="0">
                <a:solidFill>
                  <a:srgbClr val="7030A0"/>
                </a:solidFill>
              </a:rPr>
              <a:t> </a:t>
            </a:r>
            <a:endParaRPr lang="es-ES" altLang="en-US" sz="36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733800" y="2895600"/>
            <a:ext cx="54864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endParaRPr dirty="0"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Septiembre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del 2020-2021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r>
              <a:rPr lang="en-US" sz="2800" dirty="0" smtClean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East Ward Elementary </a:t>
            </a:r>
          </a:p>
          <a:p>
            <a:pPr algn="ctr">
              <a:spcBef>
                <a:spcPts val="640"/>
              </a:spcBef>
              <a:buClr>
                <a:srgbClr val="FF0000"/>
              </a:buClr>
              <a:buSzPts val="3200"/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Rosa Monteiro-Inacio</a:t>
            </a:r>
            <a:endParaRPr lang="en-US" sz="2800" dirty="0"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endParaRPr sz="2800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endParaRPr sz="3200" dirty="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omic Sans MS"/>
              <a:buNone/>
            </a:pPr>
            <a:endParaRPr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err="1" smtClean="0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rPr>
              <a:t>Metas</a:t>
            </a:r>
            <a:r>
              <a:rPr lang="en-US" sz="3200" b="0" i="0" u="none" strike="noStrike" cap="none" dirty="0" smtClean="0">
                <a:solidFill>
                  <a:srgbClr val="03042B"/>
                </a:solidFill>
                <a:latin typeface="Trebuchet MS"/>
                <a:ea typeface="Trebuchet MS"/>
                <a:cs typeface="Trebuchet MS"/>
                <a:sym typeface="Trebuchet MS"/>
              </a:rPr>
              <a:t> de SMART </a:t>
            </a:r>
            <a:endParaRPr sz="3200" b="0" i="0" u="none" strike="noStrike" cap="none" dirty="0">
              <a:solidFill>
                <a:srgbClr val="03042B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1"/>
          </p:nvPr>
        </p:nvSpPr>
        <p:spPr>
          <a:xfrm>
            <a:off x="573000" y="2034925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b="1" i="1" dirty="0" smtClean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s-ES" altLang="en-US" sz="1800" dirty="0">
                <a:solidFill>
                  <a:srgbClr val="222222"/>
                </a:solidFill>
                <a:latin typeface="+mj-lt"/>
              </a:rPr>
              <a:t>Kindergarten-3er: Para junio de 2021, (85%) los estudiantes alcanzarán y / o excederán el punto de referencia de fin de año basado en la evaluación </a:t>
            </a:r>
            <a:r>
              <a:rPr lang="es-ES" altLang="en-US" sz="1800" dirty="0" err="1">
                <a:solidFill>
                  <a:srgbClr val="222222"/>
                </a:solidFill>
                <a:latin typeface="+mj-lt"/>
              </a:rPr>
              <a:t>Acadiance</a:t>
            </a:r>
            <a:r>
              <a:rPr lang="es-ES" altLang="en-US" sz="1800" dirty="0">
                <a:solidFill>
                  <a:srgbClr val="222222"/>
                </a:solidFill>
                <a:latin typeface="+mj-lt"/>
              </a:rPr>
              <a:t> </a:t>
            </a:r>
            <a:endParaRPr lang="es-ES" altLang="en-US" sz="1800" dirty="0" smtClean="0">
              <a:solidFill>
                <a:srgbClr val="222222"/>
              </a:solidFill>
              <a:latin typeface="+mj-l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S" altLang="en-US" sz="1800" dirty="0" smtClean="0">
              <a:solidFill>
                <a:srgbClr val="222222"/>
              </a:solidFill>
              <a:latin typeface="+mj-l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n-US" sz="1800" dirty="0" smtClean="0">
                <a:solidFill>
                  <a:srgbClr val="222222"/>
                </a:solidFill>
                <a:latin typeface="+mj-lt"/>
              </a:rPr>
              <a:t>Kindergarten-3er</a:t>
            </a:r>
            <a:r>
              <a:rPr lang="es-ES" altLang="en-US" sz="1800" dirty="0">
                <a:solidFill>
                  <a:srgbClr val="222222"/>
                </a:solidFill>
                <a:latin typeface="+mj-lt"/>
              </a:rPr>
              <a:t>: para junio de 2020, (85%) de los estudiantes alcanzarán o superarán el punto de referencia (en desarrollo / seguro) en la evaluación de crecimiento MAP </a:t>
            </a:r>
            <a:endParaRPr lang="es-ES" altLang="en-US" sz="1800" dirty="0" smtClean="0">
              <a:solidFill>
                <a:srgbClr val="222222"/>
              </a:solidFill>
              <a:latin typeface="+mj-l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s-ES" altLang="en-US" sz="1800" dirty="0" smtClean="0">
              <a:solidFill>
                <a:srgbClr val="222222"/>
              </a:solidFill>
              <a:latin typeface="+mj-l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n-US" sz="1800" dirty="0" smtClean="0">
                <a:solidFill>
                  <a:srgbClr val="222222"/>
                </a:solidFill>
                <a:latin typeface="+mj-lt"/>
              </a:rPr>
              <a:t>Para </a:t>
            </a:r>
            <a:r>
              <a:rPr lang="es-ES" altLang="en-US" sz="1800" dirty="0">
                <a:solidFill>
                  <a:srgbClr val="222222"/>
                </a:solidFill>
                <a:latin typeface="+mj-lt"/>
              </a:rPr>
              <a:t>junio de 2021, el SST colaborará para disminuir la cantidad de estudiantes que se acercan a las ausencias crónicas (9-17 días ausentes de un año escolar de 180 días) durante el año escolar 2020-2021 según lo medido por los informes de asistencia mensuales.</a:t>
            </a:r>
            <a:r>
              <a:rPr lang="es-ES" altLang="en-US" sz="18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457200" lvl="0" indent="-342900" algn="l" rtl="0">
              <a:lnSpc>
                <a:spcPct val="1173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endParaRPr lang="en-US" sz="2000" b="1" i="1" dirty="0" smtClean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73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endParaRPr lang="en-US" sz="2000" b="1" i="1" dirty="0">
              <a:solidFill>
                <a:srgbClr val="000000"/>
              </a:solidFill>
              <a:highlight>
                <a:srgbClr val="FFFFFF"/>
              </a:highlight>
              <a:latin typeface="+mj-lt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739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AutoNum type="arabicPeriod"/>
            </a:pPr>
            <a:endParaRPr sz="2000" b="1" i="1" dirty="0">
              <a:solidFill>
                <a:srgbClr val="000000"/>
              </a:solidFill>
              <a:highlight>
                <a:srgbClr val="FFFFFF"/>
              </a:highlight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9144000" cy="92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>¿</a:t>
            </a: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Quién decide cómo se usan los fondos?</a:t>
            </a:r>
            <a:r>
              <a:rPr lang="es-ES" altLang="en-US" sz="3200" b="1" dirty="0">
                <a:solidFill>
                  <a:schemeClr val="tx1"/>
                </a:solidFill>
              </a:rPr>
              <a:t> </a:t>
            </a:r>
            <a:r>
              <a:rPr lang="es-E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E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3200" b="1" i="0" u="none" strike="noStrike" cap="none" dirty="0" smtClean="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46" name="Google Shape;146;p23"/>
          <p:cNvSpPr txBox="1"/>
          <p:nvPr/>
        </p:nvSpPr>
        <p:spPr>
          <a:xfrm>
            <a:off x="800100" y="16764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279400" algn="just">
              <a:lnSpc>
                <a:spcPct val="90000"/>
              </a:lnSpc>
              <a:buClr>
                <a:srgbClr val="03042B"/>
              </a:buClr>
              <a:buSzPts val="1000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Diversas partes interesadas colaboran a lo largo 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del </a:t>
            </a:r>
          </a:p>
          <a:p>
            <a:pPr marL="342900" indent="-279400" algn="just">
              <a:lnSpc>
                <a:spcPct val="90000"/>
              </a:lnSpc>
              <a:buClr>
                <a:srgbClr val="03042B"/>
              </a:buClr>
              <a:buSzPts val="1000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año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escolar. Los grupos de partes interesadas están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342900" indent="-279400" algn="just">
              <a:lnSpc>
                <a:spcPct val="90000"/>
              </a:lnSpc>
              <a:buClr>
                <a:srgbClr val="03042B"/>
              </a:buClr>
              <a:buSzPts val="1000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compuestos por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: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marR="0" lvl="0" indent="-2794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22250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Noto Sans Symbol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lvl="1" indent="-342900" algn="just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Padres/Guardianes</a:t>
            </a:r>
          </a:p>
          <a:p>
            <a:pPr marL="952500" lvl="1" indent="-342900" algn="just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Principal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Maestros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952500" lvl="1" indent="-342900" algn="just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Otro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personal que trabaja en la escuela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.</a:t>
            </a:r>
          </a:p>
          <a:p>
            <a:pPr marL="952500" lvl="1" indent="-342900" algn="just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Estudiantes</a:t>
            </a:r>
          </a:p>
          <a:p>
            <a:pPr marL="952500" lvl="1" indent="-342900" algn="just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Miembros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y organizaciones de la comunidad.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marR="0" lvl="1" indent="-13335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22250" algn="just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Noto Sans Symbol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/>
              <a:t>Derechos de </a:t>
            </a:r>
            <a:r>
              <a:rPr lang="en-US" sz="4000" b="1" dirty="0" err="1" smtClean="0"/>
              <a:t>los</a:t>
            </a:r>
            <a:r>
              <a:rPr lang="en-US" sz="4000" b="1" dirty="0" smtClean="0"/>
              <a:t> Padres</a:t>
            </a:r>
            <a:endParaRPr sz="4000" b="1" dirty="0"/>
          </a:p>
        </p:txBody>
      </p:sp>
      <p:sp>
        <p:nvSpPr>
          <p:cNvPr id="152" name="Google Shape;152;p24"/>
          <p:cNvSpPr txBox="1"/>
          <p:nvPr/>
        </p:nvSpPr>
        <p:spPr>
          <a:xfrm>
            <a:off x="727250" y="1731400"/>
            <a:ext cx="75438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 algn="just">
              <a:lnSpc>
                <a:spcPct val="90000"/>
              </a:lnSpc>
              <a:buSzPts val="2400"/>
              <a:buFont typeface="Arial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Participe y solicite reuniones periódicas para expresar sus opiniones y preocupaciones.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marR="0" lvl="0" indent="-317500" algn="just" rtl="0">
              <a:lnSpc>
                <a:spcPct val="90000"/>
              </a:lnSpc>
              <a:spcBef>
                <a:spcPts val="80"/>
              </a:spcBef>
              <a:spcAft>
                <a:spcPts val="0"/>
              </a:spcAft>
              <a:buClr>
                <a:srgbClr val="03042B"/>
              </a:buClr>
              <a:buSzPts val="400"/>
              <a:buFont typeface="Trebuchet MS"/>
              <a:buNone/>
            </a:pP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just">
              <a:lnSpc>
                <a:spcPct val="90000"/>
              </a:lnSpc>
              <a:spcBef>
                <a:spcPts val="480"/>
              </a:spcBef>
              <a:buSzPts val="2400"/>
              <a:buFont typeface="Arial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Recibir información sobre el nivel de logro y crecimiento académico de su hijo, si corresponde y disponible, en cada una de las evaluaciones académicas estatales.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marR="0" lvl="0" indent="-317500" algn="just" rtl="0">
              <a:lnSpc>
                <a:spcPct val="90000"/>
              </a:lnSpc>
              <a:spcBef>
                <a:spcPts val="80"/>
              </a:spcBef>
              <a:spcAft>
                <a:spcPts val="0"/>
              </a:spcAft>
              <a:buClr>
                <a:srgbClr val="03042B"/>
              </a:buClr>
              <a:buSzPts val="400"/>
              <a:buFont typeface="Trebuchet MS"/>
              <a:buNone/>
            </a:pPr>
            <a:endParaRPr sz="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just">
              <a:lnSpc>
                <a:spcPct val="90000"/>
              </a:lnSpc>
              <a:spcBef>
                <a:spcPts val="480"/>
              </a:spcBef>
              <a:buSzPts val="2400"/>
              <a:buFont typeface="Arial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Recibir una notificación oportuna cuando su hijo haya sido asignado o haya sido enseñado durante 4 o más semanas consecutivas por un maestro que no cumpla con los requisitos estatales de certificación o licencia en el nivel de grado y en la materia en la que el maestro ha sido asignado.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/>
        </p:nvSpPr>
        <p:spPr>
          <a:xfrm>
            <a:off x="800101" y="1751815"/>
            <a:ext cx="7543800" cy="46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La ley ESSA requiere que todas las escuelas y familias de Título I trabajen juntas. La forma en que trabajamos juntos se enumera en los siguientes documentos: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1000" dirty="0" smtClean="0">
              <a:solidFill>
                <a:schemeClr val="tx1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1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2000" b="1" dirty="0">
                <a:solidFill>
                  <a:srgbClr val="222222"/>
                </a:solidFill>
                <a:latin typeface="inherit"/>
              </a:rPr>
              <a:t>ASPS 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2020-2021 </a:t>
            </a:r>
            <a:r>
              <a:rPr lang="es-ES" altLang="en-US" sz="2000" b="1" dirty="0">
                <a:solidFill>
                  <a:srgbClr val="222222"/>
                </a:solidFill>
                <a:latin typeface="inherit"/>
              </a:rPr>
              <a:t>- Sistema de planificación escolar anual (Plan Título I)</a:t>
            </a:r>
            <a:r>
              <a:rPr lang="es-ES" altLang="en-US" sz="800" b="1" dirty="0">
                <a:solidFill>
                  <a:schemeClr val="tx1"/>
                </a:solidFill>
              </a:rPr>
              <a:t> </a:t>
            </a:r>
            <a:endParaRPr lang="es-ES" altLang="en-US" sz="800" b="1" dirty="0" smtClean="0">
              <a:solidFill>
                <a:schemeClr val="tx1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2000" b="1" dirty="0">
                <a:solidFill>
                  <a:srgbClr val="222222"/>
                </a:solidFill>
                <a:latin typeface="inherit"/>
              </a:rPr>
              <a:t>Políticas de participación de los padres 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(PIP- </a:t>
            </a:r>
            <a:r>
              <a:rPr lang="es-ES" altLang="en-US" sz="2000" b="1" dirty="0" err="1" smtClean="0">
                <a:solidFill>
                  <a:srgbClr val="222222"/>
                </a:solidFill>
                <a:latin typeface="inherit"/>
              </a:rPr>
              <a:t>Parent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s-ES" altLang="en-US" sz="2000" b="1" dirty="0" err="1" smtClean="0">
                <a:solidFill>
                  <a:srgbClr val="222222"/>
                </a:solidFill>
                <a:latin typeface="inherit"/>
              </a:rPr>
              <a:t>Involvement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s-ES" altLang="en-US" sz="2000" b="1" dirty="0" err="1" smtClean="0">
                <a:solidFill>
                  <a:srgbClr val="222222"/>
                </a:solidFill>
                <a:latin typeface="inherit"/>
              </a:rPr>
              <a:t>Policy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) a </a:t>
            </a:r>
            <a:r>
              <a:rPr lang="es-ES" altLang="en-US" sz="2000" b="1" dirty="0">
                <a:solidFill>
                  <a:srgbClr val="222222"/>
                </a:solidFill>
                <a:latin typeface="inherit"/>
              </a:rPr>
              <a:t>nivel escolar 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2020-2021</a:t>
            </a:r>
            <a:endParaRPr lang="es-ES" altLang="en-US" sz="2000" b="1" dirty="0" smtClean="0">
              <a:solidFill>
                <a:srgbClr val="222222"/>
              </a:solidFill>
              <a:latin typeface="inheri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000" b="1" dirty="0" smtClean="0">
              <a:solidFill>
                <a:srgbClr val="222222"/>
              </a:solidFill>
              <a:latin typeface="inheri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2000" b="1" dirty="0">
                <a:solidFill>
                  <a:srgbClr val="222222"/>
                </a:solidFill>
                <a:latin typeface="inherit"/>
              </a:rPr>
              <a:t>Compacto entre padres y escuela </a:t>
            </a:r>
            <a:r>
              <a:rPr lang="es-ES" altLang="en-US" sz="2000" b="1" dirty="0" smtClean="0">
                <a:solidFill>
                  <a:srgbClr val="222222"/>
                </a:solidFill>
                <a:latin typeface="inherit"/>
              </a:rPr>
              <a:t>2020-2021</a:t>
            </a:r>
            <a:endParaRPr lang="es-ES" alt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000" dirty="0">
              <a:solidFill>
                <a:srgbClr val="222222"/>
              </a:solidFill>
              <a:latin typeface="inheri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s-ES" altLang="en-US" sz="800" dirty="0">
                <a:solidFill>
                  <a:schemeClr val="tx1"/>
                </a:solidFill>
              </a:rPr>
              <a:t/>
            </a:r>
            <a:br>
              <a:rPr lang="es-ES" altLang="en-US" sz="800" dirty="0">
                <a:solidFill>
                  <a:schemeClr val="tx1"/>
                </a:solidFill>
              </a:rPr>
            </a:br>
            <a:endParaRPr lang="es-E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553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1" y="506679"/>
            <a:ext cx="7772400" cy="1143000"/>
          </a:xfrm>
        </p:spPr>
        <p:txBody>
          <a:bodyPr/>
          <a:lstStyle/>
          <a:p>
            <a:r>
              <a:rPr lang="es-ES" altLang="en-US" b="1" dirty="0">
                <a:solidFill>
                  <a:srgbClr val="222222"/>
                </a:solidFill>
                <a:latin typeface="inherit"/>
              </a:rPr>
              <a:t>¡Trabajando Juntos!</a:t>
            </a:r>
            <a:r>
              <a:rPr lang="es-ES" altLang="en-US" b="1" dirty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638666" y="1157064"/>
            <a:ext cx="7772400" cy="6054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>
              <a:spcBef>
                <a:spcPts val="480"/>
              </a:spcBef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La Política de participación de los padres del Título I y el Pacto </a:t>
            </a:r>
            <a:r>
              <a:rPr lang="es-ES" sz="2000" dirty="0" smtClean="0"/>
              <a:t>de padres y escuela </a:t>
            </a:r>
            <a:r>
              <a:rPr lang="es-ES" sz="2000" dirty="0"/>
              <a:t>describen CÓMO la escuela involucrará a los padres de manera organizada, continua y oportuna, así como la planificación, revisión y mejora del programa del Título I en su escuela. </a:t>
            </a:r>
            <a:endParaRPr lang="es-ES" sz="2000" dirty="0" smtClean="0"/>
          </a:p>
          <a:p>
            <a:pPr marL="0" lvl="0" indent="0">
              <a:spcBef>
                <a:spcPts val="480"/>
              </a:spcBef>
              <a:buNone/>
            </a:pPr>
            <a:endParaRPr lang="es-ES" sz="2000" dirty="0" smtClean="0"/>
          </a:p>
          <a:p>
            <a:pPr marL="0" lvl="0" indent="0">
              <a:spcBef>
                <a:spcPts val="480"/>
              </a:spcBef>
              <a:buNone/>
            </a:pPr>
            <a:r>
              <a:rPr lang="es-ES" sz="2000" dirty="0" smtClean="0"/>
              <a:t>El </a:t>
            </a:r>
            <a:r>
              <a:rPr lang="es-ES" sz="2000" dirty="0"/>
              <a:t>componente del </a:t>
            </a:r>
            <a:r>
              <a:rPr lang="es-ES" sz="2000" dirty="0" smtClean="0"/>
              <a:t>Pacto de padres y escuela  </a:t>
            </a:r>
            <a:r>
              <a:rPr lang="es-ES" sz="2000" dirty="0"/>
              <a:t>describe las responsabilidades de la escuela, los padres y el alumno para mejorar el rendimiento del alumno</a:t>
            </a:r>
            <a:r>
              <a:rPr lang="es-ES" sz="2000" dirty="0" smtClean="0"/>
              <a:t>.</a:t>
            </a:r>
          </a:p>
          <a:p>
            <a:pPr marL="0" lvl="0" indent="0">
              <a:spcBef>
                <a:spcPts val="480"/>
              </a:spcBef>
              <a:buNone/>
            </a:pPr>
            <a:endParaRPr lang="es-ES" sz="2000" dirty="0" smtClean="0"/>
          </a:p>
          <a:p>
            <a:pPr marL="0" lvl="0" indent="0">
              <a:spcBef>
                <a:spcPts val="480"/>
              </a:spcBef>
              <a:buNone/>
            </a:pPr>
            <a:r>
              <a:rPr lang="es-ES" sz="2000" dirty="0" smtClean="0"/>
              <a:t>La </a:t>
            </a:r>
            <a:r>
              <a:rPr lang="es-ES" sz="2000" dirty="0"/>
              <a:t>política se imprime y distribuye a los padres durante las conferencias de regreso a la noche y de padres / maestros cada año.</a:t>
            </a:r>
            <a:endParaRPr sz="2000" dirty="0"/>
          </a:p>
          <a:p>
            <a:pPr marL="34290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/>
        </p:nvSpPr>
        <p:spPr>
          <a:xfrm>
            <a:off x="762000" y="1981200"/>
            <a:ext cx="7543800" cy="45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Convocar una reunión anual para informar a los padres de los estudiantes del Título I sobre los requisitos del Título I y sus derechos a participar en el programa del Título I.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Ofrecer reuniones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en horarios flexibles para maximizar la participación.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Proporciona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a los padres de estudiantes de Título I información oportuna sobre los programas de Título I.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Llamadas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automatizadas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Volantes </a:t>
            </a: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Correos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electrónicos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Política de participación  de padres </a:t>
            </a:r>
            <a:br>
              <a:rPr lang="es-ES" altLang="en-US" sz="3200" b="1" dirty="0">
                <a:solidFill>
                  <a:srgbClr val="222222"/>
                </a:solidFill>
                <a:latin typeface="inherit"/>
              </a:rPr>
            </a:b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a nivel escolar de Título </a:t>
            </a:r>
            <a:r>
              <a:rPr lang="es-ES" altLang="en-US" sz="3200" b="1" dirty="0">
                <a:solidFill>
                  <a:schemeClr val="tx1"/>
                </a:solidFill>
              </a:rPr>
              <a:t>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/>
        </p:nvSpPr>
        <p:spPr>
          <a:xfrm>
            <a:off x="923150" y="1600200"/>
            <a:ext cx="7850700" cy="49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55600" lvl="0" indent="-342900" algn="just">
              <a:lnSpc>
                <a:spcPct val="90000"/>
              </a:lnSpc>
              <a:spcBef>
                <a:spcPts val="480"/>
              </a:spcBef>
              <a:buSzPts val="2200"/>
              <a:buFont typeface="Arial" panose="020B0604020202020204" pitchFamily="34" charset="0"/>
              <a:buChar char="•"/>
            </a:pPr>
            <a:r>
              <a:rPr lang="es-ES" sz="2000" dirty="0" smtClean="0"/>
              <a:t>Ayuda </a:t>
            </a:r>
            <a:r>
              <a:rPr lang="es-ES" sz="2000" dirty="0"/>
              <a:t>a los padres a comprender los estándares de contenido académico, las evaluaciones y cómo monitorear y mejorar el logro de sus hijos. </a:t>
            </a:r>
            <a:endParaRPr lang="es-ES" sz="2000" dirty="0" smtClean="0"/>
          </a:p>
          <a:p>
            <a:pPr marL="298450" lvl="0" indent="-285750" algn="ctr">
              <a:lnSpc>
                <a:spcPct val="90000"/>
              </a:lnSpc>
              <a:spcBef>
                <a:spcPts val="480"/>
              </a:spcBef>
              <a:buSzPts val="2200"/>
              <a:buFont typeface="Wingdings" panose="05000000000000000000" pitchFamily="2" charset="2"/>
              <a:buChar char="ü"/>
            </a:pPr>
            <a:r>
              <a:rPr lang="es-ES" sz="2000" dirty="0" smtClean="0"/>
              <a:t>Como </a:t>
            </a:r>
            <a:r>
              <a:rPr lang="es-ES" sz="2000" dirty="0"/>
              <a:t>equipo, colectivamente brindamos a los participantes acceso a </a:t>
            </a:r>
            <a:r>
              <a:rPr lang="es-ES" sz="2000" dirty="0" err="1"/>
              <a:t>Powerschool</a:t>
            </a:r>
            <a:r>
              <a:rPr lang="es-ES" sz="2000" dirty="0"/>
              <a:t>, los presidentes de departamento otorgan acceso a los maestros durante su preparación, y los padres están invitados a eventos informativos como la Noche de Regreso a la Escuela. </a:t>
            </a:r>
            <a:endParaRPr lang="es-ES" sz="2000" dirty="0" smtClean="0"/>
          </a:p>
          <a:p>
            <a:pPr marL="298450" lvl="0" indent="-285750" algn="just">
              <a:lnSpc>
                <a:spcPct val="90000"/>
              </a:lnSpc>
              <a:spcBef>
                <a:spcPts val="480"/>
              </a:spcBef>
              <a:buSzPts val="2200"/>
              <a:buFont typeface="Arial" panose="020B0604020202020204" pitchFamily="34" charset="0"/>
              <a:buChar char="•"/>
            </a:pPr>
            <a:r>
              <a:rPr lang="es-ES" sz="2000" dirty="0" smtClean="0"/>
              <a:t>Proporciona </a:t>
            </a:r>
            <a:r>
              <a:rPr lang="es-ES" sz="2000" dirty="0"/>
              <a:t>materiales y capacitación para ayudar a los padres de estudiantes matriculados en escuelas que implementan el Programa Título I a nivel escolar para mejorar el rendimiento de sus hijos. </a:t>
            </a:r>
          </a:p>
          <a:p>
            <a:pPr marL="298450" lvl="0" indent="-285750" algn="ctr">
              <a:lnSpc>
                <a:spcPct val="90000"/>
              </a:lnSpc>
              <a:spcBef>
                <a:spcPts val="480"/>
              </a:spcBef>
              <a:buSzPts val="2200"/>
              <a:buFont typeface="Wingdings" panose="05000000000000000000" pitchFamily="2" charset="2"/>
              <a:buChar char="ü"/>
            </a:pPr>
            <a:r>
              <a:rPr lang="es-ES" sz="2000" dirty="0" smtClean="0"/>
              <a:t>Los padres reciben talleres que incluyen FASFA, preparación universitaria y oportunidades de carrera.</a:t>
            </a:r>
            <a:endParaRPr sz="20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75" name="Google Shape;175;p28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Política de participación  de padres </a:t>
            </a:r>
            <a:br>
              <a:rPr lang="es-ES" altLang="en-US" sz="3200" b="1" dirty="0">
                <a:solidFill>
                  <a:srgbClr val="222222"/>
                </a:solidFill>
                <a:latin typeface="inherit"/>
              </a:rPr>
            </a:b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a nivel escolar de Título </a:t>
            </a:r>
            <a:r>
              <a:rPr lang="es-ES" altLang="en-US" sz="3200" b="1" dirty="0" smtClean="0">
                <a:solidFill>
                  <a:schemeClr val="tx1"/>
                </a:solidFill>
              </a:rPr>
              <a:t>I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(Cont.) </a:t>
            </a:r>
            <a:endParaRPr sz="3200" b="0" i="0" u="none" strike="noStrike" cap="none" dirty="0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-85627" y="719579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>¡</a:t>
            </a: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Su participación es </a:t>
            </a:r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>la clave </a:t>
            </a: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para </a:t>
            </a:r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/>
            </a:r>
            <a:br>
              <a:rPr lang="es-ES" altLang="en-US" sz="3200" b="1" dirty="0" smtClean="0">
                <a:solidFill>
                  <a:srgbClr val="222222"/>
                </a:solidFill>
                <a:latin typeface="inherit"/>
              </a:rPr>
            </a:br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>el </a:t>
            </a: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éxito de su hijo!</a:t>
            </a:r>
            <a:r>
              <a:rPr lang="es-ES" altLang="en-US" sz="1050" b="1" dirty="0">
                <a:solidFill>
                  <a:schemeClr val="tx1"/>
                </a:solidFill>
              </a:rPr>
              <a:t> </a:t>
            </a:r>
            <a:r>
              <a:rPr lang="es-ES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ES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b="1" dirty="0"/>
          </a:p>
        </p:txBody>
      </p:sp>
      <p:sp>
        <p:nvSpPr>
          <p:cNvPr id="181" name="Google Shape;181;p29"/>
          <p:cNvSpPr txBox="1"/>
          <p:nvPr/>
        </p:nvSpPr>
        <p:spPr>
          <a:xfrm>
            <a:off x="800100" y="1676400"/>
            <a:ext cx="7543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Usted es el primer maestro de su hijo.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Tiene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la capacidad de influir en la educación de su hijo más que cualquier maestro o escuela. </a:t>
            </a: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marL="800100" lvl="1" indent="-342900" algn="just">
              <a:lnSpc>
                <a:spcPct val="150000"/>
              </a:lnSpc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Usted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conoce a su hijo mejor: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800100" lvl="1" indent="-342900" algn="ctr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Comparta </a:t>
            </a: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información sobre los intereses y habilidades de su hijo con los maestros; </a:t>
            </a:r>
            <a:endParaRPr lang="es-ES" altLang="en-US" sz="2000" dirty="0" smtClean="0">
              <a:solidFill>
                <a:srgbClr val="222222"/>
              </a:solidFill>
              <a:latin typeface="inherit"/>
            </a:endParaRPr>
          </a:p>
          <a:p>
            <a:pPr marL="800100" lvl="1" indent="-342900" algn="ctr">
              <a:lnSpc>
                <a:spcPct val="90000"/>
              </a:lnSpc>
              <a:spcBef>
                <a:spcPts val="480"/>
              </a:spcBef>
              <a:buClr>
                <a:srgbClr val="03042B"/>
              </a:buClr>
              <a:buSzPts val="2400"/>
              <a:buFont typeface="Wingdings" panose="05000000000000000000" pitchFamily="2" charset="2"/>
              <a:buChar char="ü"/>
            </a:pP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Pida ver informes de progreso sobre su hijo y la escuela.</a:t>
            </a:r>
            <a:r>
              <a:rPr lang="es-ES" altLang="en-US" sz="2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marR="0" lvl="1" indent="-28575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</a:pPr>
            <a:endParaRPr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13335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>
            <a:spLocks noGrp="1"/>
          </p:cNvSpPr>
          <p:nvPr>
            <p:ph type="title"/>
          </p:nvPr>
        </p:nvSpPr>
        <p:spPr>
          <a:xfrm>
            <a:off x="552253" y="71015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s-ES" altLang="en-US" sz="3600" b="1" dirty="0">
                <a:solidFill>
                  <a:srgbClr val="222222"/>
                </a:solidFill>
                <a:latin typeface="inherit"/>
              </a:rPr>
              <a:t>Enlaces importantes relacionados con el Título I</a:t>
            </a:r>
            <a:r>
              <a:rPr lang="es-ES" altLang="en-US" sz="3600" b="1" dirty="0">
                <a:solidFill>
                  <a:schemeClr val="tx1"/>
                </a:solidFill>
              </a:rPr>
              <a:t> </a:t>
            </a:r>
            <a:r>
              <a:rPr lang="es-ES" altLang="en-US" sz="36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ES" altLang="en-US" sz="36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dirty="0"/>
          </a:p>
        </p:txBody>
      </p:sp>
      <p:sp>
        <p:nvSpPr>
          <p:cNvPr id="187" name="Google Shape;187;p30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610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U.S. Department of Education, Improving Basic Programs Operated by Local Educational Agencies (Title I, Part A) </a:t>
            </a:r>
            <a:endParaRPr dirty="0"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https://www2.ed.gov/programs/titleiparta/index.html</a:t>
            </a:r>
            <a:r>
              <a:rPr lang="en-US" sz="2400" b="0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Trebuchet MS"/>
              <a:buNone/>
            </a:pP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Jersey Department of Education, Title I Programs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https://www.state.nj.us/education/title1/program/parent/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Trebuchet MS"/>
              <a:buNone/>
            </a:pP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Trebuchet MS"/>
              <a:buNone/>
            </a:pP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website</a:t>
            </a:r>
            <a:endParaRPr dirty="0"/>
          </a:p>
          <a:p>
            <a:pPr marL="0" lvl="0" indent="0">
              <a:spcBef>
                <a:spcPts val="480"/>
              </a:spcBef>
              <a:buClr>
                <a:srgbClr val="FF0000"/>
              </a:buClr>
              <a:buSzPts val="2400"/>
              <a:buNone/>
            </a:pP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https://www.nps.k12.nj.us/ewe/</a:t>
            </a:r>
            <a:endParaRPr sz="3200" b="0" i="0" u="none" strike="noStrike" cap="none" dirty="0">
              <a:solidFill>
                <a:schemeClr val="accent1">
                  <a:lumMod val="50000"/>
                </a:schemeClr>
              </a:solidFill>
              <a:sym typeface="Trebuchet M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1" descr="The Five Best Questions a Job Candidate Can As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796415"/>
            <a:ext cx="601980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1"/>
          <p:cNvSpPr/>
          <p:nvPr/>
        </p:nvSpPr>
        <p:spPr>
          <a:xfrm>
            <a:off x="1752600" y="4933950"/>
            <a:ext cx="60198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/>
          </a:p>
        </p:txBody>
      </p:sp>
      <p:sp>
        <p:nvSpPr>
          <p:cNvPr id="195" name="Google Shape;195;p31"/>
          <p:cNvSpPr txBox="1"/>
          <p:nvPr/>
        </p:nvSpPr>
        <p:spPr>
          <a:xfrm>
            <a:off x="1600200" y="5475288"/>
            <a:ext cx="6248400" cy="100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</a:pPr>
            <a:endParaRPr sz="2400" b="0" i="0" u="none" strike="noStrike" cap="none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52627" y="5113020"/>
            <a:ext cx="476053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¡Gracias por asistir!</a:t>
            </a:r>
            <a:endParaRPr kumimoji="0" lang="es-E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/>
            </a:r>
            <a:br>
              <a:rPr kumimoji="0" lang="es-ES" alt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6895" y="55764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smtClean="0">
                <a:solidFill>
                  <a:srgbClr val="222222"/>
                </a:solidFill>
                <a:latin typeface="Roboto"/>
              </a:rPr>
              <a:t>¿</a:t>
            </a:r>
            <a:r>
              <a:rPr lang="en-US" sz="4000" dirty="0" err="1" smtClean="0">
                <a:solidFill>
                  <a:srgbClr val="222222"/>
                </a:solidFill>
                <a:latin typeface="Roboto"/>
              </a:rPr>
              <a:t>Preguntas</a:t>
            </a:r>
            <a:r>
              <a:rPr lang="en-US" sz="4000" dirty="0" smtClean="0">
                <a:solidFill>
                  <a:srgbClr val="222222"/>
                </a:solidFill>
                <a:latin typeface="Roboto"/>
              </a:rPr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392" y="2183256"/>
            <a:ext cx="7619215" cy="43140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Bienvenida y Presentaciones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Todo sobre el Título I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Título I Plan escolar anual: un plan de acción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Puntos destacados del plan de estudios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Resumen de análisis de datos y objetivos SMART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Título I Política de participación de padres del distrito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Política de Participación de Padres de la Escuela Título I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Título I Escuela-Padres Compactos Conoce tus derechos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2100" dirty="0">
              <a:solidFill>
                <a:srgbClr val="222222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2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2100" dirty="0">
              <a:solidFill>
                <a:srgbClr val="222222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2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2100" dirty="0">
              <a:solidFill>
                <a:srgbClr val="222222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85800" y="185394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¿</a:t>
            </a:r>
            <a:r>
              <a:rPr lang="en-US" sz="3600" b="1" dirty="0" err="1"/>
              <a:t>Por</a:t>
            </a:r>
            <a:r>
              <a:rPr lang="en-US" sz="3600" b="1" dirty="0"/>
              <a:t> </a:t>
            </a:r>
            <a:r>
              <a:rPr lang="en-US" sz="3600" b="1" dirty="0" err="1"/>
              <a:t>qué</a:t>
            </a:r>
            <a:r>
              <a:rPr lang="en-US" sz="3600" b="1" dirty="0"/>
              <a:t> </a:t>
            </a:r>
            <a:r>
              <a:rPr lang="en-US" sz="3600" b="1" dirty="0" err="1"/>
              <a:t>estamos</a:t>
            </a:r>
            <a:r>
              <a:rPr lang="en-US" sz="3600" b="1" dirty="0"/>
              <a:t> </a:t>
            </a:r>
            <a:r>
              <a:rPr lang="en-US" sz="3600" b="1" dirty="0" err="1"/>
              <a:t>aquí</a:t>
            </a:r>
            <a:r>
              <a:rPr lang="en-US" sz="3600" b="1" dirty="0"/>
              <a:t>?</a:t>
            </a:r>
            <a:endParaRPr sz="3600" b="1" i="0" u="none" strike="noStrike" cap="none" dirty="0">
              <a:solidFill>
                <a:srgbClr val="03042B"/>
              </a:solidFill>
              <a:sym typeface="Trebuchet MS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ts val="2400"/>
              <a:buNone/>
            </a:pP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El </a:t>
            </a:r>
            <a:r>
              <a:rPr lang="es-ES" sz="2400" dirty="0" smtClean="0"/>
              <a:t>ESSA del </a:t>
            </a:r>
            <a:r>
              <a:rPr lang="es-ES" sz="2400" dirty="0"/>
              <a:t>2015 requiere que cada escuela de Título I </a:t>
            </a:r>
            <a:r>
              <a:rPr lang="es-ES" sz="2400" dirty="0" smtClean="0"/>
              <a:t>tenga </a:t>
            </a:r>
            <a:r>
              <a:rPr lang="es-ES" sz="2400" dirty="0"/>
              <a:t>una reunión anual de padres de Título I con el propósito de </a:t>
            </a:r>
            <a:r>
              <a:rPr lang="es-ES" sz="2400" dirty="0" smtClean="0"/>
              <a:t>..</a:t>
            </a:r>
          </a:p>
          <a:p>
            <a:pPr marL="0" lvl="0" indent="0">
              <a:spcBef>
                <a:spcPts val="0"/>
              </a:spcBef>
              <a:buSzPts val="2400"/>
              <a:buNone/>
            </a:pPr>
            <a:endParaRPr lang="es-ES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SzPts val="2400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2043" y="3764917"/>
            <a:ext cx="7118380" cy="255968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Informarle de la participación de su escuela en el Título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2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Explicando los requisitos del Título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21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n-US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Explicando sus derechos como padres para participar</a:t>
            </a:r>
            <a:r>
              <a:rPr kumimoji="0" lang="es-E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/>
        </p:nvSpPr>
        <p:spPr>
          <a:xfrm>
            <a:off x="838200" y="1295400"/>
            <a:ext cx="746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rgbClr val="222222"/>
              </a:solidFill>
              <a:latin typeface="inherit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rgbClr val="222222"/>
              </a:solidFill>
              <a:latin typeface="inherit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El </a:t>
            </a: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Título I es el componente principal de la Ley de Educación Primaria y Secundaria (ESEA) y el programa de asistencia federal más grande para las escuelas de nuestra nación.</a:t>
            </a:r>
            <a:r>
              <a:rPr lang="es-ES" altLang="en-US" sz="2000" dirty="0">
                <a:solidFill>
                  <a:schemeClr val="tx1"/>
                </a:solidFill>
              </a:rPr>
              <a:t> </a:t>
            </a:r>
            <a:endParaRPr lang="es-ES" altLang="en-US" sz="2000" dirty="0" smtClean="0">
              <a:solidFill>
                <a:schemeClr val="tx1"/>
              </a:solidFill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El objetivo del Título I es una educación de mayor calidad para cada niño</a:t>
            </a:r>
            <a:r>
              <a:rPr lang="es-ES" altLang="en-US" sz="800" dirty="0">
                <a:solidFill>
                  <a:schemeClr val="tx1"/>
                </a:solidFill>
              </a:rPr>
              <a:t> </a:t>
            </a:r>
            <a:endParaRPr lang="es-ES" altLang="en-US" sz="800" dirty="0" smtClean="0">
              <a:solidFill>
                <a:schemeClr val="tx1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El programa sirve a millones de niños en las escuelas primarias y secundarias cada año. </a:t>
            </a: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East Ward </a:t>
            </a:r>
            <a:r>
              <a:rPr lang="es-ES" altLang="en-US" sz="2000" dirty="0" err="1" smtClean="0">
                <a:solidFill>
                  <a:srgbClr val="222222"/>
                </a:solidFill>
                <a:latin typeface="inherit"/>
              </a:rPr>
              <a:t>Elementary</a:t>
            </a: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 es </a:t>
            </a: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una escuela de Título I.</a:t>
            </a:r>
            <a:r>
              <a:rPr lang="es-ES" altLang="en-US" sz="2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dirty="0">
                <a:solidFill>
                  <a:srgbClr val="222222"/>
                </a:solidFill>
                <a:latin typeface="inherit"/>
              </a:rPr>
              <a:t>¿Qué es el Título 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7624" y="558778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s-ES" altLang="en-US" sz="3200" dirty="0" smtClean="0">
                <a:solidFill>
                  <a:srgbClr val="222222"/>
                </a:solidFill>
                <a:latin typeface="inherit"/>
              </a:rPr>
              <a:t/>
            </a:r>
            <a:br>
              <a:rPr lang="es-ES" altLang="en-US" sz="3200" dirty="0" smtClean="0">
                <a:solidFill>
                  <a:srgbClr val="222222"/>
                </a:solidFill>
                <a:latin typeface="inherit"/>
              </a:rPr>
            </a:br>
            <a:r>
              <a:rPr lang="es-ES" altLang="en-US" sz="3200" b="1" dirty="0" smtClean="0">
                <a:solidFill>
                  <a:srgbClr val="222222"/>
                </a:solidFill>
                <a:latin typeface="inherit"/>
              </a:rPr>
              <a:t>¿</a:t>
            </a:r>
            <a:r>
              <a:rPr lang="es-ES" altLang="en-US" sz="3200" b="1" dirty="0">
                <a:solidFill>
                  <a:srgbClr val="222222"/>
                </a:solidFill>
                <a:latin typeface="inherit"/>
              </a:rPr>
              <a:t>Cómo funciona el Título I?</a:t>
            </a:r>
            <a:r>
              <a:rPr lang="es-ES" altLang="en-US" sz="1050" b="1" dirty="0">
                <a:solidFill>
                  <a:schemeClr val="tx1"/>
                </a:solidFill>
              </a:rPr>
              <a:t> </a:t>
            </a:r>
            <a:r>
              <a:rPr lang="es-E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s-ES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dirty="0"/>
          </a:p>
        </p:txBody>
      </p:sp>
      <p:sp>
        <p:nvSpPr>
          <p:cNvPr id="110" name="Google Shape;110;p17"/>
          <p:cNvSpPr txBox="1"/>
          <p:nvPr/>
        </p:nvSpPr>
        <p:spPr>
          <a:xfrm>
            <a:off x="819745" y="1830077"/>
            <a:ext cx="7504509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Los fondos del Título I fluyen del Departamento de Educación de los EE. UU. (Según lo apropiado por el Congreso) al Departamento de Educación de Nueva Jersey (NJOE</a:t>
            </a: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).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rgbClr val="222222"/>
              </a:solidFill>
              <a:latin typeface="inherit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 smtClean="0">
                <a:solidFill>
                  <a:schemeClr val="tx1"/>
                </a:solidFill>
              </a:rPr>
              <a:t> </a:t>
            </a: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El NJDOE asigna fondos a las Escuelas Públicas de Newark en función del número de niños de bajos ingresos que residen en el Distrito.</a:t>
            </a:r>
            <a:r>
              <a:rPr lang="es-ES" altLang="en-US" sz="800" dirty="0">
                <a:solidFill>
                  <a:schemeClr val="tx1"/>
                </a:solidFill>
              </a:rPr>
              <a:t> </a:t>
            </a:r>
            <a:endParaRPr lang="es-ES" altLang="en-US" sz="800" dirty="0" smtClean="0">
              <a:solidFill>
                <a:schemeClr val="tx1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>
                <a:solidFill>
                  <a:srgbClr val="222222"/>
                </a:solidFill>
                <a:latin typeface="inherit"/>
              </a:rPr>
              <a:t>Las escuelas del Título I gastan los fondos asignados en función de la aplicación del sistema de planificación escolar anual (ASPS).</a:t>
            </a:r>
            <a:r>
              <a:rPr lang="es-ES" altLang="en-US" sz="2000" dirty="0">
                <a:solidFill>
                  <a:schemeClr val="tx1"/>
                </a:solidFill>
              </a:rPr>
              <a:t> </a:t>
            </a:r>
            <a:endParaRPr lang="es-ES" altLang="en-US" sz="2000" dirty="0" smtClean="0">
              <a:solidFill>
                <a:schemeClr val="tx1"/>
              </a:solidFill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000" dirty="0" smtClean="0">
                <a:solidFill>
                  <a:schemeClr val="tx1"/>
                </a:solidFill>
                <a:latin typeface="inherit"/>
              </a:rPr>
              <a:t>East Ward </a:t>
            </a:r>
            <a:r>
              <a:rPr lang="es-ES" altLang="en-US" sz="2000" dirty="0" err="1" smtClean="0">
                <a:solidFill>
                  <a:schemeClr val="tx1"/>
                </a:solidFill>
                <a:latin typeface="inherit"/>
              </a:rPr>
              <a:t>Elementary</a:t>
            </a:r>
            <a:r>
              <a:rPr lang="es-ES" altLang="en-US" sz="2000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es-ES" altLang="en-US" sz="2000" dirty="0" smtClean="0">
                <a:solidFill>
                  <a:srgbClr val="222222"/>
                </a:solidFill>
                <a:latin typeface="inherit"/>
              </a:rPr>
              <a:t>implementa un programa de Título I para toda la escuela.</a:t>
            </a:r>
            <a:r>
              <a:rPr lang="es-ES" altLang="en-US" sz="800" dirty="0" smtClean="0">
                <a:solidFill>
                  <a:schemeClr val="tx1"/>
                </a:solidFill>
              </a:rPr>
              <a:t> </a:t>
            </a:r>
            <a:endParaRPr lang="es-ES" altLang="en-US" sz="16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 smtClean="0">
              <a:solidFill>
                <a:schemeClr val="tx1"/>
              </a:solidFill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942975" y="1865875"/>
            <a:ext cx="7086600" cy="49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Clases más pequeñas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dirty="0">
              <a:solidFill>
                <a:srgbClr val="222222"/>
              </a:solidFill>
              <a:latin typeface="inheri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Maestros y 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asistentes adicionales;</a:t>
            </a:r>
            <a:r>
              <a:rPr lang="es-ES" altLang="en-US" sz="2400" dirty="0" smtClean="0">
                <a:solidFill>
                  <a:schemeClr val="tx1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Entrenamiento adicional para el personal escolar;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Tiempo extra para la instrucción (Programas antes 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y/o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después de la escuela);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dirty="0" smtClean="0">
              <a:solidFill>
                <a:srgbClr val="222222"/>
              </a:solidFill>
              <a:latin typeface="inheri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Una variedad de materiales y equipos complementarios.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dirty="0" smtClean="0">
              <a:solidFill>
                <a:srgbClr val="222222"/>
              </a:solidFill>
              <a:latin typeface="inherit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Actividades de participación de los padres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400" dirty="0">
              <a:solidFill>
                <a:srgbClr val="222222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400" dirty="0" smtClean="0">
              <a:solidFill>
                <a:srgbClr val="222222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altLang="en-US" sz="2400" dirty="0">
              <a:solidFill>
                <a:srgbClr val="222222"/>
              </a:solidFill>
              <a:latin typeface="inheri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ES" altLang="en-US" sz="1000" dirty="0" smtClean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2549" y="598952"/>
            <a:ext cx="6867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rgbClr val="222222"/>
                </a:solidFill>
                <a:latin typeface="inherit"/>
              </a:rPr>
              <a:t>Los programas del Título I </a:t>
            </a:r>
            <a:endParaRPr lang="es-ES" altLang="en-US" sz="2800" b="1" dirty="0" smtClean="0">
              <a:solidFill>
                <a:srgbClr val="222222"/>
              </a:solidFill>
              <a:latin typeface="inherit"/>
            </a:endParaRPr>
          </a:p>
          <a:p>
            <a:pPr algn="ctr"/>
            <a:r>
              <a:rPr lang="es-ES" altLang="en-US" sz="2800" b="1" dirty="0" smtClean="0">
                <a:solidFill>
                  <a:srgbClr val="222222"/>
                </a:solidFill>
                <a:latin typeface="inherit"/>
              </a:rPr>
              <a:t>brindan apoyo en…</a:t>
            </a:r>
          </a:p>
          <a:p>
            <a:endParaRPr lang="es-ES" altLang="en-US" sz="800" dirty="0">
              <a:solidFill>
                <a:srgbClr val="222222"/>
              </a:solidFill>
              <a:latin typeface="inherit"/>
            </a:endParaRPr>
          </a:p>
          <a:p>
            <a:r>
              <a:rPr lang="es-ES" altLang="en-US" sz="800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/>
        </p:nvSpPr>
        <p:spPr>
          <a:xfrm>
            <a:off x="800100" y="1676399"/>
            <a:ext cx="7543800" cy="4809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794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1000"/>
              <a:buFont typeface="Trebuchet MS"/>
              <a:buNone/>
            </a:pPr>
            <a:endParaRPr sz="10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342900" indent="-342900" algn="just">
              <a:spcBef>
                <a:spcPts val="480"/>
              </a:spcBef>
              <a:buSzPts val="2400"/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East Ward Elementary </a:t>
            </a:r>
            <a:r>
              <a:rPr lang="en-US" sz="2400" dirty="0" err="1" smtClean="0">
                <a:solidFill>
                  <a:schemeClr val="tx1"/>
                </a:solidFill>
              </a:rPr>
              <a:t>recibe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$67,851 </a:t>
            </a:r>
            <a:r>
              <a:rPr lang="es-ES" altLang="en-US" sz="2400" dirty="0" smtClean="0">
                <a:solidFill>
                  <a:srgbClr val="222222"/>
                </a:solidFill>
                <a:latin typeface="inherit"/>
              </a:rPr>
              <a:t>a </a:t>
            </a: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través del Título I para pagar los programas y servicios para nuestros estudiantes.</a:t>
            </a:r>
            <a:r>
              <a:rPr lang="es-ES" altLang="en-US" sz="2400" dirty="0">
                <a:solidFill>
                  <a:schemeClr val="tx1"/>
                </a:solidFill>
              </a:rPr>
              <a:t> </a:t>
            </a:r>
            <a:endParaRPr lang="es-E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algn="just">
              <a:spcBef>
                <a:spcPts val="480"/>
              </a:spcBef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Los fondos del Título I se combinan en el presupuesto local y respaldan los siguientes programas y servicios: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 dirty="0"/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s-ES" altLang="en-US" sz="2400" dirty="0">
                <a:solidFill>
                  <a:srgbClr val="222222"/>
                </a:solidFill>
                <a:latin typeface="+mj-lt"/>
              </a:rPr>
              <a:t>Programas </a:t>
            </a:r>
            <a:r>
              <a:rPr lang="es-ES" altLang="en-US" sz="2400" dirty="0" smtClean="0">
                <a:solidFill>
                  <a:srgbClr val="222222"/>
                </a:solidFill>
                <a:latin typeface="+mj-lt"/>
              </a:rPr>
              <a:t>extracurriculares</a:t>
            </a: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s-ES" altLang="en-US" sz="2400" dirty="0" smtClean="0">
                <a:solidFill>
                  <a:srgbClr val="222222"/>
                </a:solidFill>
                <a:latin typeface="+mj-lt"/>
              </a:rPr>
              <a:t>Tecnología </a:t>
            </a: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s-ES" altLang="en-US" sz="2400" dirty="0" smtClean="0">
                <a:solidFill>
                  <a:srgbClr val="222222"/>
                </a:solidFill>
                <a:latin typeface="+mj-lt"/>
              </a:rPr>
              <a:t>Suministros </a:t>
            </a:r>
            <a:r>
              <a:rPr lang="es-ES" altLang="en-US" sz="2400" dirty="0">
                <a:solidFill>
                  <a:srgbClr val="222222"/>
                </a:solidFill>
                <a:latin typeface="+mj-lt"/>
              </a:rPr>
              <a:t>escolares</a:t>
            </a:r>
            <a:r>
              <a:rPr lang="es-ES" altLang="en-US" sz="2400" dirty="0">
                <a:solidFill>
                  <a:schemeClr val="tx1"/>
                </a:solidFill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❖"/>
            </a:pPr>
            <a:endParaRPr sz="2400" dirty="0" smtClean="0"/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endParaRPr sz="2400" dirty="0" smtClean="0"/>
          </a:p>
          <a:p>
            <a:pPr marL="4191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endParaRPr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b="1" dirty="0">
                <a:solidFill>
                  <a:srgbClr val="222222"/>
                </a:solidFill>
                <a:latin typeface="inherit"/>
              </a:rPr>
              <a:t>Fondos del Título I</a:t>
            </a:r>
            <a:r>
              <a:rPr lang="es-ES" altLang="en-US" b="1" dirty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b="1" dirty="0">
                <a:solidFill>
                  <a:srgbClr val="222222"/>
                </a:solidFill>
                <a:latin typeface="inherit"/>
              </a:rPr>
              <a:t>Título I Plan Anual de Toda la Escuela</a:t>
            </a:r>
            <a:r>
              <a:rPr lang="es-ES" altLang="en-US" sz="3600" b="1" dirty="0">
                <a:solidFill>
                  <a:schemeClr val="tx1"/>
                </a:solidFill>
              </a:rPr>
              <a:t> </a:t>
            </a:r>
            <a:endParaRPr lang="en-US" sz="3600" dirty="0"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480"/>
              </a:spcBef>
              <a:buSzPts val="2400"/>
              <a:buNone/>
            </a:pPr>
            <a:r>
              <a:rPr lang="es-ES" altLang="en-US" sz="2400" dirty="0">
                <a:solidFill>
                  <a:srgbClr val="222222"/>
                </a:solidFill>
                <a:latin typeface="inherit"/>
              </a:rPr>
              <a:t>El Plan Anual de la Escuela Título I se desarrolla con el aporte de varias partes interesadas.</a:t>
            </a:r>
            <a:r>
              <a:rPr lang="es-ES" altLang="en-US" sz="1000" dirty="0">
                <a:solidFill>
                  <a:schemeClr val="tx1"/>
                </a:solidFill>
              </a:rPr>
              <a:t> </a:t>
            </a:r>
            <a:endParaRPr lang="es-E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</a:pPr>
            <a:endParaRPr sz="2400" b="0" i="0" u="none" strike="noStrike" cap="none" dirty="0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480"/>
              </a:spcBef>
              <a:buSzPts val="2400"/>
              <a:buNone/>
            </a:pPr>
            <a:r>
              <a:rPr lang="es-ES" altLang="en-US" sz="2400" dirty="0">
                <a:solidFill>
                  <a:schemeClr val="tx1"/>
                </a:solidFill>
                <a:latin typeface="inherit"/>
              </a:rPr>
              <a:t>Se requiere que los distritos y escuelas del Título I realicen una evaluación integral de las necesidades y un análisis de la causa raíz para identificar las necesidades de los estudiantes y el personal. El Plan Escolar Anual se desarrolla para determinar los programas, servicios y actividades apropiados. Después de implementar el plan, la escuela debe evaluar el plan.</a:t>
            </a:r>
            <a:endParaRPr lang="es-ES" altLang="en-US" sz="100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3042B"/>
              </a:buClr>
              <a:buSzPts val="2400"/>
              <a:buFont typeface="Trebuchet MS"/>
              <a:buNone/>
            </a:pPr>
            <a:endParaRPr sz="2400" b="0" i="0" u="none" strike="noStrike" cap="none" dirty="0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03042B"/>
              </a:buClr>
              <a:buSzPts val="3200"/>
              <a:buFont typeface="Trebuchet MS"/>
              <a:buNone/>
            </a:pPr>
            <a:endParaRPr sz="3200" b="0" i="0" u="none" strike="noStrike" cap="none" dirty="0">
              <a:solidFill>
                <a:srgbClr val="03042B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17621"/>
            <a:ext cx="6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/>
            </a:r>
            <a:br>
              <a:rPr kumimoji="0" lang="es-ES" altLang="en-US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429750" y="1951775"/>
            <a:ext cx="8523000" cy="38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1714500" indent="-342900">
              <a:spcBef>
                <a:spcPts val="480"/>
              </a:spcBef>
            </a:pPr>
            <a:r>
              <a:rPr lang="es-ES" sz="2400" dirty="0" smtClean="0">
                <a:latin typeface="+mj-lt"/>
              </a:rPr>
              <a:t>Datos </a:t>
            </a:r>
            <a:r>
              <a:rPr lang="es-ES" sz="2400" dirty="0">
                <a:latin typeface="+mj-lt"/>
              </a:rPr>
              <a:t>de asistencia: más del 92%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2654634" y="365897"/>
            <a:ext cx="4073231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/>
            </a:r>
            <a:br>
              <a:rPr kumimoji="0" lang="es-E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</a:br>
            <a:r>
              <a:rPr kumimoji="0" lang="es-E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Análisis de los datos</a:t>
            </a:r>
            <a:endParaRPr kumimoji="0" lang="es-ES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  <a:t/>
            </a:r>
            <a:br>
              <a:rPr kumimoji="0" lang="es-ES" altLang="en-US" sz="3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"/>
              </a:rPr>
            </a:br>
            <a:endParaRPr kumimoji="0" lang="es-ES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_0701">
  <a:themeElements>
    <a:clrScheme name="TR_07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1118</Words>
  <Application>Microsoft Office PowerPoint</Application>
  <PresentationFormat>On-screen Show (4:3)</PresentationFormat>
  <Paragraphs>169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Comic Sans MS</vt:lpstr>
      <vt:lpstr>inherit</vt:lpstr>
      <vt:lpstr>Noto Sans Symbols</vt:lpstr>
      <vt:lpstr>Roboto</vt:lpstr>
      <vt:lpstr>Trebuchet MS</vt:lpstr>
      <vt:lpstr>Wingdings</vt:lpstr>
      <vt:lpstr>TR_0701</vt:lpstr>
      <vt:lpstr>PowerPoint Presentation</vt:lpstr>
      <vt:lpstr>Agenda</vt:lpstr>
      <vt:lpstr> ¿Por qué estamos aquí?</vt:lpstr>
      <vt:lpstr>¿Qué es el Título I?</vt:lpstr>
      <vt:lpstr> ¿Cómo funciona el Título I?  </vt:lpstr>
      <vt:lpstr>PowerPoint Presentation</vt:lpstr>
      <vt:lpstr>Fondos del Título I </vt:lpstr>
      <vt:lpstr>Título I Plan Anual de Toda la Escuela </vt:lpstr>
      <vt:lpstr> Análisis de los datos  </vt:lpstr>
      <vt:lpstr>Metas de SMART </vt:lpstr>
      <vt:lpstr>¿Quién decide cómo se usan los fondos?   </vt:lpstr>
      <vt:lpstr>Derechos de los Padres</vt:lpstr>
      <vt:lpstr>¡Trabajando Juntos! </vt:lpstr>
      <vt:lpstr>PowerPoint Presentation</vt:lpstr>
      <vt:lpstr>Política de participación  de padres  a nivel escolar de Título I</vt:lpstr>
      <vt:lpstr>Política de participación  de padres  a nivel escolar de Título I(Cont.) </vt:lpstr>
      <vt:lpstr>¡Su participación es la clave para  el éxito de su hijo!  </vt:lpstr>
      <vt:lpstr>Enlaces importantes relacionados con el Título I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Comesanas, Leslie</dc:creator>
  <cp:lastModifiedBy>Nunez Corona, Yesenia</cp:lastModifiedBy>
  <cp:revision>12</cp:revision>
  <dcterms:modified xsi:type="dcterms:W3CDTF">2020-09-11T15:31:01Z</dcterms:modified>
</cp:coreProperties>
</file>